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58" r:id="rId4"/>
    <p:sldId id="259" r:id="rId5"/>
    <p:sldId id="260" r:id="rId6"/>
    <p:sldId id="261" r:id="rId7"/>
    <p:sldId id="262" r:id="rId8"/>
    <p:sldId id="266" r:id="rId9"/>
    <p:sldId id="267" r:id="rId10"/>
    <p:sldId id="269" r:id="rId11"/>
    <p:sldId id="268" r:id="rId12"/>
    <p:sldId id="263" r:id="rId13"/>
    <p:sldId id="265"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9" d="100"/>
          <a:sy n="89" d="100"/>
        </p:scale>
        <p:origin x="-126" y="-2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FDBEB-9E16-4EF2-90F2-04323A87BE6D}" type="datetimeFigureOut">
              <a:rPr lang="zh-CN" altLang="en-US" smtClean="0"/>
              <a:t>2019/5/6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5EBE08-422D-43C8-8C2C-A92BE9DEE2E2}" type="slidenum">
              <a:rPr lang="zh-CN" altLang="en-US" smtClean="0"/>
              <a:t>‹#›</a:t>
            </a:fld>
            <a:endParaRPr lang="zh-CN" altLang="en-US"/>
          </a:p>
        </p:txBody>
      </p:sp>
    </p:spTree>
    <p:extLst>
      <p:ext uri="{BB962C8B-B14F-4D97-AF65-F5344CB8AC3E}">
        <p14:creationId xmlns:p14="http://schemas.microsoft.com/office/powerpoint/2010/main" val="3529046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12" name="六边形 11"/>
          <p:cNvSpPr/>
          <p:nvPr/>
        </p:nvSpPr>
        <p:spPr>
          <a:xfrm>
            <a:off x="-8621" y="0"/>
            <a:ext cx="9859618" cy="6864627"/>
          </a:xfrm>
          <a:custGeom>
            <a:avLst/>
            <a:gdLst>
              <a:gd name="connsiteX0" fmla="*/ 0 w 9422296"/>
              <a:gd name="connsiteY0" fmla="*/ 2729948 h 5459896"/>
              <a:gd name="connsiteX1" fmla="*/ 1364974 w 9422296"/>
              <a:gd name="connsiteY1" fmla="*/ 1 h 5459896"/>
              <a:gd name="connsiteX2" fmla="*/ 8057322 w 9422296"/>
              <a:gd name="connsiteY2" fmla="*/ 1 h 5459896"/>
              <a:gd name="connsiteX3" fmla="*/ 9422296 w 9422296"/>
              <a:gd name="connsiteY3" fmla="*/ 2729948 h 5459896"/>
              <a:gd name="connsiteX4" fmla="*/ 8057322 w 9422296"/>
              <a:gd name="connsiteY4" fmla="*/ 5459895 h 5459896"/>
              <a:gd name="connsiteX5" fmla="*/ 1364974 w 9422296"/>
              <a:gd name="connsiteY5" fmla="*/ 5459895 h 5459896"/>
              <a:gd name="connsiteX6" fmla="*/ 0 w 9422296"/>
              <a:gd name="connsiteY6" fmla="*/ 2729948 h 5459896"/>
              <a:gd name="connsiteX0" fmla="*/ 79513 w 8057322"/>
              <a:gd name="connsiteY0" fmla="*/ 2716695 h 5459894"/>
              <a:gd name="connsiteX1" fmla="*/ 0 w 8057322"/>
              <a:gd name="connsiteY1" fmla="*/ 0 h 5459894"/>
              <a:gd name="connsiteX2" fmla="*/ 6692348 w 8057322"/>
              <a:gd name="connsiteY2" fmla="*/ 0 h 5459894"/>
              <a:gd name="connsiteX3" fmla="*/ 8057322 w 8057322"/>
              <a:gd name="connsiteY3" fmla="*/ 2729947 h 5459894"/>
              <a:gd name="connsiteX4" fmla="*/ 6692348 w 8057322"/>
              <a:gd name="connsiteY4" fmla="*/ 5459894 h 5459894"/>
              <a:gd name="connsiteX5" fmla="*/ 0 w 8057322"/>
              <a:gd name="connsiteY5" fmla="*/ 5459894 h 5459894"/>
              <a:gd name="connsiteX6" fmla="*/ 79513 w 8057322"/>
              <a:gd name="connsiteY6" fmla="*/ 2716695 h 5459894"/>
              <a:gd name="connsiteX0" fmla="*/ 0 w 8070575"/>
              <a:gd name="connsiteY0" fmla="*/ 2716695 h 5459894"/>
              <a:gd name="connsiteX1" fmla="*/ 13253 w 8070575"/>
              <a:gd name="connsiteY1" fmla="*/ 0 h 5459894"/>
              <a:gd name="connsiteX2" fmla="*/ 6705601 w 8070575"/>
              <a:gd name="connsiteY2" fmla="*/ 0 h 5459894"/>
              <a:gd name="connsiteX3" fmla="*/ 8070575 w 8070575"/>
              <a:gd name="connsiteY3" fmla="*/ 2729947 h 5459894"/>
              <a:gd name="connsiteX4" fmla="*/ 6705601 w 8070575"/>
              <a:gd name="connsiteY4" fmla="*/ 5459894 h 5459894"/>
              <a:gd name="connsiteX5" fmla="*/ 13253 w 8070575"/>
              <a:gd name="connsiteY5" fmla="*/ 5459894 h 5459894"/>
              <a:gd name="connsiteX6" fmla="*/ 0 w 8070575"/>
              <a:gd name="connsiteY6" fmla="*/ 2716695 h 5459894"/>
              <a:gd name="connsiteX0" fmla="*/ 0 w 8070575"/>
              <a:gd name="connsiteY0" fmla="*/ 2716695 h 6680341"/>
              <a:gd name="connsiteX1" fmla="*/ 13253 w 8070575"/>
              <a:gd name="connsiteY1" fmla="*/ 0 h 6680341"/>
              <a:gd name="connsiteX2" fmla="*/ 6705601 w 8070575"/>
              <a:gd name="connsiteY2" fmla="*/ 0 h 6680341"/>
              <a:gd name="connsiteX3" fmla="*/ 8070575 w 8070575"/>
              <a:gd name="connsiteY3" fmla="*/ 2729947 h 6680341"/>
              <a:gd name="connsiteX4" fmla="*/ 5143555 w 8070575"/>
              <a:gd name="connsiteY4" fmla="*/ 6680341 h 6680341"/>
              <a:gd name="connsiteX5" fmla="*/ 13253 w 8070575"/>
              <a:gd name="connsiteY5" fmla="*/ 5459894 h 6680341"/>
              <a:gd name="connsiteX6" fmla="*/ 0 w 8070575"/>
              <a:gd name="connsiteY6" fmla="*/ 2716695 h 6680341"/>
              <a:gd name="connsiteX0" fmla="*/ 0 w 8070575"/>
              <a:gd name="connsiteY0" fmla="*/ 2716695 h 6654648"/>
              <a:gd name="connsiteX1" fmla="*/ 13253 w 8070575"/>
              <a:gd name="connsiteY1" fmla="*/ 0 h 6654648"/>
              <a:gd name="connsiteX2" fmla="*/ 6705601 w 8070575"/>
              <a:gd name="connsiteY2" fmla="*/ 0 h 6654648"/>
              <a:gd name="connsiteX3" fmla="*/ 8070575 w 8070575"/>
              <a:gd name="connsiteY3" fmla="*/ 2729947 h 6654648"/>
              <a:gd name="connsiteX4" fmla="*/ 4959147 w 8070575"/>
              <a:gd name="connsiteY4" fmla="*/ 6654648 h 6654648"/>
              <a:gd name="connsiteX5" fmla="*/ 13253 w 8070575"/>
              <a:gd name="connsiteY5" fmla="*/ 5459894 h 6654648"/>
              <a:gd name="connsiteX6" fmla="*/ 0 w 8070575"/>
              <a:gd name="connsiteY6" fmla="*/ 2716695 h 6654648"/>
              <a:gd name="connsiteX0" fmla="*/ 0 w 8070575"/>
              <a:gd name="connsiteY0" fmla="*/ 2716695 h 6654648"/>
              <a:gd name="connsiteX1" fmla="*/ 13253 w 8070575"/>
              <a:gd name="connsiteY1" fmla="*/ 0 h 6654648"/>
              <a:gd name="connsiteX2" fmla="*/ 6705601 w 8070575"/>
              <a:gd name="connsiteY2" fmla="*/ 0 h 6654648"/>
              <a:gd name="connsiteX3" fmla="*/ 8070575 w 8070575"/>
              <a:gd name="connsiteY3" fmla="*/ 2729947 h 6654648"/>
              <a:gd name="connsiteX4" fmla="*/ 4959147 w 8070575"/>
              <a:gd name="connsiteY4" fmla="*/ 6654648 h 6654648"/>
              <a:gd name="connsiteX5" fmla="*/ 13253 w 8070575"/>
              <a:gd name="connsiteY5" fmla="*/ 4175212 h 6654648"/>
              <a:gd name="connsiteX6" fmla="*/ 0 w 8070575"/>
              <a:gd name="connsiteY6" fmla="*/ 2716695 h 6654648"/>
              <a:gd name="connsiteX0" fmla="*/ 0 w 8070575"/>
              <a:gd name="connsiteY0" fmla="*/ 2716695 h 6654648"/>
              <a:gd name="connsiteX1" fmla="*/ 13253 w 8070575"/>
              <a:gd name="connsiteY1" fmla="*/ 0 h 6654648"/>
              <a:gd name="connsiteX2" fmla="*/ 6705601 w 8070575"/>
              <a:gd name="connsiteY2" fmla="*/ 0 h 6654648"/>
              <a:gd name="connsiteX3" fmla="*/ 8070575 w 8070575"/>
              <a:gd name="connsiteY3" fmla="*/ 2729947 h 6654648"/>
              <a:gd name="connsiteX4" fmla="*/ 4959147 w 8070575"/>
              <a:gd name="connsiteY4" fmla="*/ 6654648 h 6654648"/>
              <a:gd name="connsiteX5" fmla="*/ 13253 w 8070575"/>
              <a:gd name="connsiteY5" fmla="*/ 4779012 h 6654648"/>
              <a:gd name="connsiteX6" fmla="*/ 0 w 8070575"/>
              <a:gd name="connsiteY6" fmla="*/ 2716695 h 665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70575" h="6654648">
                <a:moveTo>
                  <a:pt x="0" y="2716695"/>
                </a:moveTo>
                <a:cubicBezTo>
                  <a:pt x="4418" y="1811130"/>
                  <a:pt x="8835" y="905565"/>
                  <a:pt x="13253" y="0"/>
                </a:cubicBezTo>
                <a:lnTo>
                  <a:pt x="6705601" y="0"/>
                </a:lnTo>
                <a:lnTo>
                  <a:pt x="8070575" y="2729947"/>
                </a:lnTo>
                <a:lnTo>
                  <a:pt x="4959147" y="6654648"/>
                </a:lnTo>
                <a:lnTo>
                  <a:pt x="13253" y="4779012"/>
                </a:lnTo>
                <a:cubicBezTo>
                  <a:pt x="8835" y="3864612"/>
                  <a:pt x="4418" y="3631095"/>
                  <a:pt x="0" y="2716695"/>
                </a:cubicBezTo>
                <a:close/>
              </a:path>
            </a:pathLst>
          </a:custGeom>
          <a:solidFill>
            <a:srgbClr val="0890D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FD"/>
          <p:cNvSpPr>
            <a:spLocks noGrp="1"/>
          </p:cNvSpPr>
          <p:nvPr>
            <p:ph type="dt" sz="half" idx="10"/>
          </p:nvPr>
        </p:nvSpPr>
        <p:spPr/>
        <p:txBody>
          <a:bodyPr/>
          <a:lstStyle/>
          <a:p>
            <a:fld id="{B5F978DD-03B7-42BE-ACF7-BAB870A33E0E}" type="datetimeFigureOut">
              <a:rPr lang="zh-CN" altLang="en-US" smtClean="0"/>
              <a:t>2019/5/6</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
        <p:nvSpPr>
          <p:cNvPr id="3" name="KSO_CT2"/>
          <p:cNvSpPr>
            <a:spLocks noGrp="1"/>
          </p:cNvSpPr>
          <p:nvPr>
            <p:ph type="subTitle" idx="1" hasCustomPrompt="1"/>
          </p:nvPr>
        </p:nvSpPr>
        <p:spPr>
          <a:xfrm>
            <a:off x="311035" y="3756972"/>
            <a:ext cx="8299565" cy="403219"/>
          </a:xfrm>
          <a:noFill/>
        </p:spPr>
        <p:txBody>
          <a:bodyPr>
            <a:noAutofit/>
          </a:bodyPr>
          <a:lstStyle>
            <a:lvl1pPr marL="0" indent="0" algn="ctr">
              <a:buNone/>
              <a:defRPr sz="1800">
                <a:solidFill>
                  <a:schemeClr val="bg1"/>
                </a:solidFill>
                <a:effectLs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311035" y="1828800"/>
            <a:ext cx="8299565" cy="1484486"/>
          </a:xfrm>
        </p:spPr>
        <p:txBody>
          <a:bodyPr>
            <a:noAutofit/>
          </a:bodyPr>
          <a:lstStyle>
            <a:lvl1pPr algn="ctr">
              <a:defRPr sz="4000" baseline="0">
                <a:solidFill>
                  <a:schemeClr val="bg1"/>
                </a:solidFill>
                <a:effectLst/>
                <a:latin typeface="+mj-lt"/>
              </a:defRPr>
            </a:lvl1pPr>
          </a:lstStyle>
          <a:p>
            <a:r>
              <a:rPr lang="zh-CN" altLang="en-US" smtClean="0"/>
              <a:t>单击此处添加</a:t>
            </a:r>
            <a:r>
              <a:rPr lang="zh-CN" altLang="en-US" dirty="0" smtClean="0"/>
              <a:t>您的标题文字</a:t>
            </a:r>
            <a:endParaRPr lang="zh-CN" altLang="en-US" dirty="0"/>
          </a:p>
        </p:txBody>
      </p:sp>
    </p:spTree>
    <p:extLst>
      <p:ext uri="{BB962C8B-B14F-4D97-AF65-F5344CB8AC3E}">
        <p14:creationId xmlns:p14="http://schemas.microsoft.com/office/powerpoint/2010/main" val="2413419416"/>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1620">
          <p15:clr>
            <a:srgbClr val="FBAE40"/>
          </p15:clr>
        </p15:guide>
        <p15:guide id="2" pos="4967">
          <p15:clr>
            <a:srgbClr val="FBAE40"/>
          </p15:clr>
        </p15:guide>
        <p15:guide id="3" orient="horz" pos="2160">
          <p15:clr>
            <a:srgbClr val="FBAE40"/>
          </p15:clr>
        </p15:guide>
        <p15:guide id="4" pos="66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1"/>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B5F978DD-03B7-42BE-ACF7-BAB870A33E0E}" type="datetimeFigureOut">
              <a:rPr lang="zh-CN" altLang="en-US" smtClean="0"/>
              <a:t>2019/5/6</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2911007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B5F978DD-03B7-42BE-ACF7-BAB870A33E0E}" type="datetimeFigureOut">
              <a:rPr lang="zh-CN" altLang="en-US" smtClean="0"/>
              <a:t>2019/5/6</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410182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2" name="KSO_BT1"/>
          <p:cNvSpPr>
            <a:spLocks noGrp="1"/>
          </p:cNvSpPr>
          <p:nvPr>
            <p:ph type="title" orient="vert"/>
          </p:nvPr>
        </p:nvSpPr>
        <p:spPr>
          <a:xfrm>
            <a:off x="10171290" y="365127"/>
            <a:ext cx="1182511" cy="5811839"/>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2" y="365127"/>
            <a:ext cx="7933269" cy="5811839"/>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B5F978DD-03B7-42BE-ACF7-BAB870A33E0E}" type="datetimeFigureOut">
              <a:rPr lang="zh-CN" altLang="en-US" smtClean="0"/>
              <a:t>2019/5/6</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114323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a:xfrm>
            <a:off x="664234" y="210150"/>
            <a:ext cx="10834777" cy="699595"/>
          </a:xfrm>
        </p:spPr>
        <p:txBody>
          <a:bodyPr/>
          <a:lstStyle/>
          <a:p>
            <a:r>
              <a:rPr lang="zh-CN" altLang="en-US" smtClean="0"/>
              <a:t>单击此处编辑母版标题样式</a:t>
            </a:r>
            <a:endParaRPr lang="en-US" dirty="0"/>
          </a:p>
        </p:txBody>
      </p:sp>
      <p:sp>
        <p:nvSpPr>
          <p:cNvPr id="3" name="KSO_BC1"/>
          <p:cNvSpPr>
            <a:spLocks noGrp="1"/>
          </p:cNvSpPr>
          <p:nvPr>
            <p:ph idx="1"/>
          </p:nvPr>
        </p:nvSpPr>
        <p:spPr>
          <a:xfrm>
            <a:off x="664234" y="1066303"/>
            <a:ext cx="10834777" cy="5193212"/>
          </a:xfrm>
        </p:spPr>
        <p:txBody>
          <a:bodyPr>
            <a:normAutofit/>
          </a:bodyPr>
          <a:lstStyle>
            <a:lvl1pPr>
              <a:buSzPct val="50000"/>
              <a:defRPr sz="2400"/>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B5F978DD-03B7-42BE-ACF7-BAB870A33E0E}" type="datetimeFigureOut">
              <a:rPr lang="zh-CN" altLang="en-US" smtClean="0"/>
              <a:t>2019/5/6</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1129105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130149" y="2298065"/>
            <a:ext cx="7994651" cy="1235075"/>
          </a:xfrm>
        </p:spPr>
        <p:txBody>
          <a:bodyPr anchor="b">
            <a:normAutofit/>
          </a:bodyPr>
          <a:lstStyle>
            <a:lvl1pPr algn="ctr">
              <a:defRPr sz="4000">
                <a:solidFill>
                  <a:schemeClr val="accent1"/>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2130149" y="3567098"/>
            <a:ext cx="7994649" cy="468000"/>
          </a:xfrm>
          <a:prstGeom prst="rect">
            <a:avLst/>
          </a:prstGeom>
          <a:noFill/>
        </p:spPr>
        <p:txBody>
          <a:bodyPr anchor="ctr">
            <a:normAutofit/>
          </a:bodyPr>
          <a:lstStyle>
            <a:lvl1pPr marL="0" indent="0" algn="ctr">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B5F978DD-03B7-42BE-ACF7-BAB870A33E0E}" type="datetimeFigureOut">
              <a:rPr lang="zh-CN" altLang="en-US" smtClean="0"/>
              <a:t>2019/5/6</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852561955"/>
      </p:ext>
    </p:extLst>
  </p:cSld>
  <p:clrMapOvr>
    <a:masterClrMapping/>
  </p:clrMapOvr>
  <p:extLst mod="1">
    <p:ext uri="{DCECCB84-F9BA-43D5-87BE-67443E8EF086}">
      <p15:sldGuideLst xmlns=""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2"/>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5" y="1244602"/>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B5F978DD-03B7-42BE-ACF7-BAB870A33E0E}" type="datetimeFigureOut">
              <a:rPr lang="zh-CN" altLang="en-US" smtClean="0"/>
              <a:t>2019/5/6</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1000612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5" y="1376363"/>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5" y="2200275"/>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9" y="1376363"/>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9" y="2200275"/>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B5F978DD-03B7-42BE-ACF7-BAB870A33E0E}" type="datetimeFigureOut">
              <a:rPr lang="zh-CN" altLang="en-US" smtClean="0"/>
              <a:t>2019/5/6</a:t>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2541710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B5F978DD-03B7-42BE-ACF7-BAB870A33E0E}" type="datetimeFigureOut">
              <a:rPr lang="zh-CN" altLang="en-US" smtClean="0"/>
              <a:t>2019/5/6</a:t>
            </a:fld>
            <a:endParaRPr lang="zh-CN" altLang="en-US"/>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2243486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B5F978DD-03B7-42BE-ACF7-BAB870A33E0E}" type="datetimeFigureOut">
              <a:rPr lang="zh-CN" altLang="en-US" smtClean="0"/>
              <a:t>2019/5/6</a:t>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pic>
        <p:nvPicPr>
          <p:cNvPr id="8" name="图片 7"/>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4191096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2" name="KSO_BT1"/>
          <p:cNvSpPr>
            <a:spLocks noGrp="1"/>
          </p:cNvSpPr>
          <p:nvPr>
            <p:ph type="title"/>
          </p:nvPr>
        </p:nvSpPr>
        <p:spPr>
          <a:xfrm>
            <a:off x="1144590" y="533403"/>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0"/>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0" y="2133603"/>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B5F978DD-03B7-42BE-ACF7-BAB870A33E0E}" type="datetimeFigureOut">
              <a:rPr lang="zh-CN" altLang="en-US" smtClean="0"/>
              <a:t>2019/5/6</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288690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1_内容与标题">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2" name="KSO_BT1"/>
          <p:cNvSpPr>
            <a:spLocks noGrp="1"/>
          </p:cNvSpPr>
          <p:nvPr>
            <p:ph type="title"/>
          </p:nvPr>
        </p:nvSpPr>
        <p:spPr>
          <a:xfrm>
            <a:off x="1144590" y="533403"/>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0"/>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0" y="2133603"/>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B5F978DD-03B7-42BE-ACF7-BAB870A33E0E}" type="datetimeFigureOut">
              <a:rPr lang="zh-CN" altLang="en-US" smtClean="0"/>
              <a:t>2019/5/6</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02988E85-C28B-47BD-ACD4-4CAA15AAD99B}" type="slidenum">
              <a:rPr lang="zh-CN" altLang="en-US" smtClean="0"/>
              <a:t>‹#›</a:t>
            </a:fld>
            <a:endParaRPr lang="zh-CN" altLang="en-US"/>
          </a:p>
        </p:txBody>
      </p:sp>
    </p:spTree>
    <p:extLst>
      <p:ext uri="{BB962C8B-B14F-4D97-AF65-F5344CB8AC3E}">
        <p14:creationId xmlns:p14="http://schemas.microsoft.com/office/powerpoint/2010/main" val="4107537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7" name="矩形 6"/>
          <p:cNvSpPr/>
          <p:nvPr/>
        </p:nvSpPr>
        <p:spPr>
          <a:xfrm>
            <a:off x="0" y="0"/>
            <a:ext cx="12192000" cy="6858000"/>
          </a:xfrm>
          <a:prstGeom prst="rect">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KSO_BT1"/>
          <p:cNvSpPr>
            <a:spLocks noGrp="1"/>
          </p:cNvSpPr>
          <p:nvPr>
            <p:ph type="title"/>
          </p:nvPr>
        </p:nvSpPr>
        <p:spPr>
          <a:xfrm>
            <a:off x="690113" y="190494"/>
            <a:ext cx="10791645" cy="699595"/>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4" name="KSO_FD"/>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5F978DD-03B7-42BE-ACF7-BAB870A33E0E}" type="datetimeFigureOut">
              <a:rPr lang="zh-CN" altLang="en-US" smtClean="0"/>
              <a:t>2019/5/6</a:t>
            </a:fld>
            <a:endParaRPr lang="zh-CN" altLang="en-US"/>
          </a:p>
        </p:txBody>
      </p:sp>
      <p:sp>
        <p:nvSpPr>
          <p:cNvPr id="5" name="KSO_FT"/>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KSO_FN"/>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2988E85-C28B-47BD-ACD4-4CAA15AAD99B}" type="slidenum">
              <a:rPr lang="zh-CN" altLang="en-US" smtClean="0"/>
              <a:t>‹#›</a:t>
            </a:fld>
            <a:endParaRPr lang="zh-CN" altLang="en-US"/>
          </a:p>
        </p:txBody>
      </p:sp>
      <p:sp>
        <p:nvSpPr>
          <p:cNvPr id="3" name="KSO_BC1"/>
          <p:cNvSpPr>
            <a:spLocks noGrp="1"/>
          </p:cNvSpPr>
          <p:nvPr>
            <p:ph type="body" idx="1"/>
          </p:nvPr>
        </p:nvSpPr>
        <p:spPr>
          <a:xfrm>
            <a:off x="690113" y="1026615"/>
            <a:ext cx="10791645" cy="519321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Tree>
    <p:extLst>
      <p:ext uri="{BB962C8B-B14F-4D97-AF65-F5344CB8AC3E}">
        <p14:creationId xmlns:p14="http://schemas.microsoft.com/office/powerpoint/2010/main" val="13592966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p:titleStyle>
    <p:bodyStyle>
      <a:lvl1pPr marL="267891" indent="-267891" algn="just" defTabSz="685800" rtl="0" eaLnBrk="1" latinLnBrk="0" hangingPunct="1">
        <a:lnSpc>
          <a:spcPct val="110000"/>
        </a:lnSpc>
        <a:spcBef>
          <a:spcPts val="1350"/>
        </a:spcBef>
        <a:spcAft>
          <a:spcPts val="0"/>
        </a:spcAft>
        <a:buClr>
          <a:schemeClr val="accent1"/>
        </a:buClr>
        <a:buSzPct val="70000"/>
        <a:buFont typeface="Wingdings" panose="05000000000000000000" pitchFamily="2" charset="2"/>
        <a:buChar char="u"/>
        <a:defRPr sz="2000" kern="1200" baseline="0">
          <a:solidFill>
            <a:schemeClr val="accent1"/>
          </a:solidFill>
          <a:latin typeface="+mj-ea"/>
          <a:ea typeface="+mj-ea"/>
          <a:cs typeface="+mn-cs"/>
        </a:defRPr>
      </a:lvl1pPr>
      <a:lvl2pPr marL="267891" indent="-267891" algn="just" defTabSz="685800" rtl="0" eaLnBrk="1" latinLnBrk="0" hangingPunct="1">
        <a:lnSpc>
          <a:spcPct val="150000"/>
        </a:lnSpc>
        <a:spcBef>
          <a:spcPts val="0"/>
        </a:spcBef>
        <a:spcAft>
          <a:spcPts val="450"/>
        </a:spcAft>
        <a:buClr>
          <a:schemeClr val="accent2">
            <a:lumMod val="60000"/>
            <a:lumOff val="40000"/>
          </a:schemeClr>
        </a:buClr>
        <a:buFont typeface="幼圆" panose="02010509060101010101" pitchFamily="49" charset="-122"/>
        <a:buChar char=" "/>
        <a:defRPr sz="16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2.wdp"/><Relationship Id="rId7"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970117" y="2520804"/>
            <a:ext cx="4732152" cy="3965170"/>
          </a:xfrm>
        </p:spPr>
        <p:txBody>
          <a:bodyPr/>
          <a:lstStyle/>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組別：</a:t>
            </a:r>
            <a:r>
              <a:rPr lang="en-US" altLang="zh-TW" sz="2000" b="1" dirty="0" smtClean="0">
                <a:solidFill>
                  <a:schemeClr val="tx1">
                    <a:lumMod val="50000"/>
                  </a:schemeClr>
                </a:solidFill>
                <a:latin typeface="標楷體" panose="03000509000000000000" pitchFamily="65" charset="-120"/>
                <a:ea typeface="標楷體" panose="03000509000000000000" pitchFamily="65" charset="-120"/>
              </a:rPr>
              <a:t>A15</a:t>
            </a:r>
          </a:p>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指導</a:t>
            </a:r>
            <a:r>
              <a:rPr lang="zh-TW" altLang="en-US" sz="2000" b="1" dirty="0">
                <a:solidFill>
                  <a:schemeClr val="tx1">
                    <a:lumMod val="50000"/>
                  </a:schemeClr>
                </a:solidFill>
                <a:latin typeface="標楷體" panose="03000509000000000000" pitchFamily="65" charset="-120"/>
                <a:ea typeface="標楷體" panose="03000509000000000000" pitchFamily="65" charset="-120"/>
              </a:rPr>
              <a:t>老師：楊雯惠老師</a:t>
            </a:r>
            <a:endParaRPr lang="en-US" altLang="zh-TW" sz="2000" b="1" dirty="0">
              <a:solidFill>
                <a:schemeClr val="tx1">
                  <a:lumMod val="50000"/>
                </a:schemeClr>
              </a:solidFill>
              <a:latin typeface="標楷體" panose="03000509000000000000" pitchFamily="65" charset="-120"/>
              <a:ea typeface="標楷體" panose="03000509000000000000" pitchFamily="65" charset="-120"/>
            </a:endParaRPr>
          </a:p>
          <a:p>
            <a:pPr algn="l"/>
            <a:r>
              <a:rPr lang="zh-TW" altLang="en-US" sz="2000" b="1" dirty="0">
                <a:solidFill>
                  <a:schemeClr val="tx1">
                    <a:lumMod val="50000"/>
                  </a:schemeClr>
                </a:solidFill>
                <a:latin typeface="標楷體" panose="03000509000000000000" pitchFamily="65" charset="-120"/>
                <a:ea typeface="標楷體" panose="03000509000000000000" pitchFamily="65" charset="-120"/>
              </a:rPr>
              <a:t>組員</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：修</a:t>
            </a:r>
            <a:r>
              <a:rPr lang="zh-TW" altLang="en-US" sz="2000" b="1" dirty="0">
                <a:solidFill>
                  <a:schemeClr val="tx1">
                    <a:lumMod val="50000"/>
                  </a:schemeClr>
                </a:solidFill>
                <a:latin typeface="標楷體" panose="03000509000000000000" pitchFamily="65" charset="-120"/>
                <a:ea typeface="標楷體" panose="03000509000000000000" pitchFamily="65" charset="-120"/>
              </a:rPr>
              <a:t>平科大</a:t>
            </a:r>
            <a:r>
              <a:rPr lang="en-US" altLang="zh-TW" sz="2000" b="1" dirty="0">
                <a:solidFill>
                  <a:schemeClr val="tx1">
                    <a:lumMod val="50000"/>
                  </a:schemeClr>
                </a:solidFill>
                <a:latin typeface="標楷體" panose="03000509000000000000" pitchFamily="65" charset="-120"/>
                <a:ea typeface="標楷體" panose="03000509000000000000" pitchFamily="65" charset="-120"/>
              </a:rPr>
              <a:t>-</a:t>
            </a:r>
            <a:r>
              <a:rPr lang="zh-TW" altLang="en-US" sz="2000" b="1" dirty="0">
                <a:solidFill>
                  <a:schemeClr val="tx1">
                    <a:lumMod val="50000"/>
                  </a:schemeClr>
                </a:solidFill>
                <a:latin typeface="標楷體" panose="03000509000000000000" pitchFamily="65" charset="-120"/>
                <a:ea typeface="標楷體" panose="03000509000000000000" pitchFamily="65" charset="-120"/>
              </a:rPr>
              <a:t>電機系 </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吳俊毅 </a:t>
            </a:r>
            <a:endParaRPr lang="en-US" altLang="zh-TW" sz="2000" b="1" dirty="0" smtClean="0">
              <a:solidFill>
                <a:schemeClr val="tx1">
                  <a:lumMod val="50000"/>
                </a:schemeClr>
              </a:solidFill>
              <a:latin typeface="標楷體" panose="03000509000000000000" pitchFamily="65" charset="-120"/>
              <a:ea typeface="標楷體" panose="03000509000000000000" pitchFamily="65" charset="-120"/>
            </a:endParaRPr>
          </a:p>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      修</a:t>
            </a:r>
            <a:r>
              <a:rPr lang="zh-TW" altLang="en-US" sz="2000" b="1" dirty="0">
                <a:solidFill>
                  <a:schemeClr val="tx1">
                    <a:lumMod val="50000"/>
                  </a:schemeClr>
                </a:solidFill>
                <a:latin typeface="標楷體" panose="03000509000000000000" pitchFamily="65" charset="-120"/>
                <a:ea typeface="標楷體" panose="03000509000000000000" pitchFamily="65" charset="-120"/>
              </a:rPr>
              <a:t>平科大</a:t>
            </a:r>
            <a:r>
              <a:rPr lang="en-US" altLang="zh-TW" sz="2000" b="1" dirty="0">
                <a:solidFill>
                  <a:schemeClr val="tx1">
                    <a:lumMod val="50000"/>
                  </a:schemeClr>
                </a:solidFill>
                <a:latin typeface="標楷體" panose="03000509000000000000" pitchFamily="65" charset="-120"/>
                <a:ea typeface="標楷體" panose="03000509000000000000" pitchFamily="65" charset="-120"/>
              </a:rPr>
              <a:t>-</a:t>
            </a:r>
            <a:r>
              <a:rPr lang="zh-TW" altLang="en-US" sz="2000" b="1" dirty="0">
                <a:solidFill>
                  <a:schemeClr val="tx1">
                    <a:lumMod val="50000"/>
                  </a:schemeClr>
                </a:solidFill>
                <a:latin typeface="標楷體" panose="03000509000000000000" pitchFamily="65" charset="-120"/>
                <a:ea typeface="標楷體" panose="03000509000000000000" pitchFamily="65" charset="-120"/>
              </a:rPr>
              <a:t>人資系 </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王芷茜 </a:t>
            </a:r>
            <a:endParaRPr lang="en-US" altLang="zh-TW" sz="2000" b="1" dirty="0" smtClean="0">
              <a:solidFill>
                <a:schemeClr val="tx1">
                  <a:lumMod val="50000"/>
                </a:schemeClr>
              </a:solidFill>
              <a:latin typeface="標楷體" panose="03000509000000000000" pitchFamily="65" charset="-120"/>
              <a:ea typeface="標楷體" panose="03000509000000000000" pitchFamily="65" charset="-120"/>
            </a:endParaRPr>
          </a:p>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      宜</a:t>
            </a:r>
            <a:r>
              <a:rPr lang="zh-TW" altLang="en-US" sz="2000" b="1" dirty="0">
                <a:solidFill>
                  <a:schemeClr val="tx1">
                    <a:lumMod val="50000"/>
                  </a:schemeClr>
                </a:solidFill>
                <a:latin typeface="標楷體" panose="03000509000000000000" pitchFamily="65" charset="-120"/>
                <a:ea typeface="標楷體" panose="03000509000000000000" pitchFamily="65" charset="-120"/>
              </a:rPr>
              <a:t>寧高中</a:t>
            </a:r>
            <a:r>
              <a:rPr lang="en-US" altLang="zh-TW" sz="2000" b="1" dirty="0">
                <a:solidFill>
                  <a:schemeClr val="tx1">
                    <a:lumMod val="50000"/>
                  </a:schemeClr>
                </a:solidFill>
                <a:latin typeface="標楷體" panose="03000509000000000000" pitchFamily="65" charset="-120"/>
                <a:ea typeface="標楷體" panose="03000509000000000000" pitchFamily="65" charset="-120"/>
              </a:rPr>
              <a:t>-</a:t>
            </a:r>
            <a:r>
              <a:rPr lang="zh-TW" altLang="en-US" sz="2000" b="1" dirty="0">
                <a:solidFill>
                  <a:schemeClr val="tx1">
                    <a:lumMod val="50000"/>
                  </a:schemeClr>
                </a:solidFill>
                <a:latin typeface="標楷體" panose="03000509000000000000" pitchFamily="65" charset="-120"/>
                <a:ea typeface="標楷體" panose="03000509000000000000" pitchFamily="65" charset="-120"/>
              </a:rPr>
              <a:t>電機科 </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楊品淳 </a:t>
            </a:r>
            <a:endParaRPr lang="en-US" altLang="zh-TW" sz="2000" b="1" dirty="0" smtClean="0">
              <a:solidFill>
                <a:schemeClr val="tx1">
                  <a:lumMod val="50000"/>
                </a:schemeClr>
              </a:solidFill>
              <a:latin typeface="標楷體" panose="03000509000000000000" pitchFamily="65" charset="-120"/>
              <a:ea typeface="標楷體" panose="03000509000000000000" pitchFamily="65" charset="-120"/>
            </a:endParaRPr>
          </a:p>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      宜</a:t>
            </a:r>
            <a:r>
              <a:rPr lang="zh-TW" altLang="en-US" sz="2000" b="1" dirty="0">
                <a:solidFill>
                  <a:schemeClr val="tx1">
                    <a:lumMod val="50000"/>
                  </a:schemeClr>
                </a:solidFill>
                <a:latin typeface="標楷體" panose="03000509000000000000" pitchFamily="65" charset="-120"/>
                <a:ea typeface="標楷體" panose="03000509000000000000" pitchFamily="65" charset="-120"/>
              </a:rPr>
              <a:t>寧高中</a:t>
            </a:r>
            <a:r>
              <a:rPr lang="en-US" altLang="zh-TW" sz="2000" b="1" dirty="0">
                <a:solidFill>
                  <a:schemeClr val="tx1">
                    <a:lumMod val="50000"/>
                  </a:schemeClr>
                </a:solidFill>
                <a:latin typeface="標楷體" panose="03000509000000000000" pitchFamily="65" charset="-120"/>
                <a:ea typeface="標楷體" panose="03000509000000000000" pitchFamily="65" charset="-120"/>
              </a:rPr>
              <a:t>-</a:t>
            </a:r>
            <a:r>
              <a:rPr lang="zh-TW" altLang="en-US" sz="2000" b="1" dirty="0">
                <a:solidFill>
                  <a:schemeClr val="tx1">
                    <a:lumMod val="50000"/>
                  </a:schemeClr>
                </a:solidFill>
                <a:latin typeface="標楷體" panose="03000509000000000000" pitchFamily="65" charset="-120"/>
                <a:ea typeface="標楷體" panose="03000509000000000000" pitchFamily="65" charset="-120"/>
              </a:rPr>
              <a:t>電機科 </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紀哲翔 </a:t>
            </a:r>
            <a:endParaRPr lang="en-US" altLang="zh-TW" sz="2000" b="1" dirty="0" smtClean="0">
              <a:solidFill>
                <a:schemeClr val="tx1">
                  <a:lumMod val="50000"/>
                </a:schemeClr>
              </a:solidFill>
              <a:latin typeface="標楷體" panose="03000509000000000000" pitchFamily="65" charset="-120"/>
              <a:ea typeface="標楷體" panose="03000509000000000000" pitchFamily="65" charset="-120"/>
            </a:endParaRPr>
          </a:p>
          <a:p>
            <a:pPr algn="l"/>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      宜</a:t>
            </a:r>
            <a:r>
              <a:rPr lang="zh-TW" altLang="en-US" sz="2000" b="1" dirty="0">
                <a:solidFill>
                  <a:schemeClr val="tx1">
                    <a:lumMod val="50000"/>
                  </a:schemeClr>
                </a:solidFill>
                <a:latin typeface="標楷體" panose="03000509000000000000" pitchFamily="65" charset="-120"/>
                <a:ea typeface="標楷體" panose="03000509000000000000" pitchFamily="65" charset="-120"/>
              </a:rPr>
              <a:t>寧高中</a:t>
            </a:r>
            <a:r>
              <a:rPr lang="en-US" altLang="zh-TW" sz="2000" b="1" dirty="0">
                <a:solidFill>
                  <a:schemeClr val="tx1">
                    <a:lumMod val="50000"/>
                  </a:schemeClr>
                </a:solidFill>
                <a:latin typeface="標楷體" panose="03000509000000000000" pitchFamily="65" charset="-120"/>
                <a:ea typeface="標楷體" panose="03000509000000000000" pitchFamily="65" charset="-120"/>
              </a:rPr>
              <a:t>-</a:t>
            </a:r>
            <a:r>
              <a:rPr lang="zh-TW" altLang="en-US" sz="2000" b="1" dirty="0">
                <a:solidFill>
                  <a:schemeClr val="tx1">
                    <a:lumMod val="50000"/>
                  </a:schemeClr>
                </a:solidFill>
                <a:latin typeface="標楷體" panose="03000509000000000000" pitchFamily="65" charset="-120"/>
                <a:ea typeface="標楷體" panose="03000509000000000000" pitchFamily="65" charset="-120"/>
              </a:rPr>
              <a:t>電機科 </a:t>
            </a:r>
            <a:r>
              <a:rPr lang="zh-TW" altLang="en-US" sz="2000" b="1" dirty="0" smtClean="0">
                <a:solidFill>
                  <a:schemeClr val="tx1">
                    <a:lumMod val="50000"/>
                  </a:schemeClr>
                </a:solidFill>
                <a:latin typeface="標楷體" panose="03000509000000000000" pitchFamily="65" charset="-120"/>
                <a:ea typeface="標楷體" panose="03000509000000000000" pitchFamily="65" charset="-120"/>
              </a:rPr>
              <a:t>洪瑋駿</a:t>
            </a:r>
            <a:endParaRPr lang="zh-CN" altLang="en-US" sz="2000" b="1" dirty="0">
              <a:solidFill>
                <a:schemeClr val="tx1">
                  <a:lumMod val="50000"/>
                </a:schemeClr>
              </a:solidFill>
              <a:latin typeface="標楷體" panose="03000509000000000000" pitchFamily="65" charset="-120"/>
              <a:ea typeface="標楷體" panose="03000509000000000000" pitchFamily="65" charset="-120"/>
            </a:endParaRPr>
          </a:p>
        </p:txBody>
      </p:sp>
      <p:sp>
        <p:nvSpPr>
          <p:cNvPr id="2" name="标题 1"/>
          <p:cNvSpPr>
            <a:spLocks noGrp="1"/>
          </p:cNvSpPr>
          <p:nvPr>
            <p:ph type="title"/>
          </p:nvPr>
        </p:nvSpPr>
        <p:spPr>
          <a:xfrm>
            <a:off x="65249" y="641103"/>
            <a:ext cx="8299565" cy="1484486"/>
          </a:xfrm>
        </p:spPr>
        <p:txBody>
          <a:bodyPr/>
          <a:lstStyle/>
          <a:p>
            <a:r>
              <a:rPr lang="zh-TW" altLang="en-US" dirty="0">
                <a:ln w="6600">
                  <a:solidFill>
                    <a:schemeClr val="accent2"/>
                  </a:solidFill>
                  <a:prstDash val="solid"/>
                </a:ln>
                <a:solidFill>
                  <a:srgbClr val="FFFFFF"/>
                </a:solidFill>
                <a:effectLst>
                  <a:outerShdw dist="38100" dir="2700000" algn="tl" rotWithShape="0">
                    <a:schemeClr val="accent2"/>
                  </a:outerShdw>
                </a:effectLst>
              </a:rPr>
              <a:t>智慧科技跨領域應用創意競賽</a:t>
            </a:r>
            <a:r>
              <a:rPr lang="en-US" altLang="zh-TW" sz="4800" dirty="0">
                <a:ln w="6600">
                  <a:solidFill>
                    <a:schemeClr val="accent2"/>
                  </a:solidFill>
                  <a:prstDash val="solid"/>
                </a:ln>
                <a:solidFill>
                  <a:srgbClr val="FFFFFF"/>
                </a:solidFill>
                <a:effectLst>
                  <a:outerShdw dist="38100" dir="2700000" algn="tl" rotWithShape="0">
                    <a:schemeClr val="accent2"/>
                  </a:outerShdw>
                </a:effectLst>
                <a:latin typeface="標楷體" panose="03000509000000000000" pitchFamily="65" charset="-120"/>
                <a:ea typeface="標楷體" panose="03000509000000000000" pitchFamily="65" charset="-120"/>
              </a:rPr>
              <a:t/>
            </a:r>
            <a:br>
              <a:rPr lang="en-US" altLang="zh-TW" sz="4800" dirty="0">
                <a:ln w="6600">
                  <a:solidFill>
                    <a:schemeClr val="accent2"/>
                  </a:solidFill>
                  <a:prstDash val="solid"/>
                </a:ln>
                <a:solidFill>
                  <a:srgbClr val="FFFFFF"/>
                </a:solidFill>
                <a:effectLst>
                  <a:outerShdw dist="38100" dir="2700000" algn="tl" rotWithShape="0">
                    <a:schemeClr val="accent2"/>
                  </a:outerShdw>
                </a:effectLst>
                <a:latin typeface="標楷體" panose="03000509000000000000" pitchFamily="65" charset="-120"/>
                <a:ea typeface="標楷體" panose="03000509000000000000" pitchFamily="65" charset="-120"/>
              </a:rPr>
            </a:br>
            <a:r>
              <a:rPr lang="zh-TW" altLang="en-US" dirty="0" smtClean="0">
                <a:ln w="6600">
                  <a:solidFill>
                    <a:schemeClr val="accent2"/>
                  </a:solidFill>
                  <a:prstDash val="solid"/>
                </a:ln>
                <a:solidFill>
                  <a:srgbClr val="FFFFFF"/>
                </a:solidFill>
                <a:effectLst>
                  <a:outerShdw dist="38100" dir="2700000" algn="tl" rotWithShape="0">
                    <a:schemeClr val="accent2"/>
                  </a:outerShdw>
                </a:effectLst>
              </a:rPr>
              <a:t>智慧工廠機台監控</a:t>
            </a:r>
            <a:endParaRPr lang="zh-CN" altLang="en-US"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49" y="82407"/>
            <a:ext cx="2359426" cy="524422"/>
          </a:xfrm>
          <a:prstGeom prst="rect">
            <a:avLst/>
          </a:prstGeom>
        </p:spPr>
      </p:pic>
    </p:spTree>
    <p:extLst>
      <p:ext uri="{BB962C8B-B14F-4D97-AF65-F5344CB8AC3E}">
        <p14:creationId xmlns:p14="http://schemas.microsoft.com/office/powerpoint/2010/main" val="1311801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949" y="1358040"/>
            <a:ext cx="10058400" cy="4750403"/>
          </a:xfrm>
          <a:prstGeom prst="rect">
            <a:avLst/>
          </a:prstGeom>
        </p:spPr>
      </p:pic>
      <p:sp>
        <p:nvSpPr>
          <p:cNvPr id="5" name="文字方塊 4"/>
          <p:cNvSpPr txBox="1"/>
          <p:nvPr/>
        </p:nvSpPr>
        <p:spPr>
          <a:xfrm>
            <a:off x="4338085" y="395639"/>
            <a:ext cx="2721935" cy="742832"/>
          </a:xfrm>
          <a:prstGeom prst="rect">
            <a:avLst/>
          </a:prstGeom>
          <a:noFill/>
        </p:spPr>
        <p:txBody>
          <a:bodyPr wrap="square" rtlCol="0">
            <a:spAutoFit/>
          </a:bodyPr>
          <a:lstStyle/>
          <a:p>
            <a:pPr>
              <a:lnSpc>
                <a:spcPct val="130000"/>
              </a:lnSpc>
            </a:pPr>
            <a:r>
              <a:rPr lang="zh-TW" altLang="en-US" sz="3600" b="1" dirty="0" smtClean="0">
                <a:solidFill>
                  <a:schemeClr val="accent1">
                    <a:lumMod val="75000"/>
                  </a:schemeClr>
                </a:solidFill>
                <a:latin typeface="標楷體" pitchFamily="65" charset="-120"/>
                <a:ea typeface="標楷體" pitchFamily="65" charset="-120"/>
              </a:rPr>
              <a:t>樞紐分析圖</a:t>
            </a:r>
          </a:p>
        </p:txBody>
      </p:sp>
    </p:spTree>
    <p:extLst>
      <p:ext uri="{BB962C8B-B14F-4D97-AF65-F5344CB8AC3E}">
        <p14:creationId xmlns:p14="http://schemas.microsoft.com/office/powerpoint/2010/main" val="1544209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4867" y="401536"/>
            <a:ext cx="10834777" cy="699595"/>
          </a:xfrm>
        </p:spPr>
        <p:txBody>
          <a:bodyPr/>
          <a:lstStyle/>
          <a:p>
            <a:pPr algn="ctr"/>
            <a:r>
              <a:rPr lang="zh-TW" altLang="en-US" dirty="0" smtClean="0"/>
              <a:t>模擬數據分析</a:t>
            </a:r>
            <a:endParaRPr lang="zh-TW"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748" y="1702020"/>
            <a:ext cx="5858063" cy="4837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99" y="1890860"/>
            <a:ext cx="5274356" cy="404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1095153" y="1031452"/>
            <a:ext cx="4221126" cy="670568"/>
          </a:xfrm>
          <a:prstGeom prst="rect">
            <a:avLst/>
          </a:prstGeom>
          <a:noFill/>
        </p:spPr>
        <p:txBody>
          <a:bodyPr wrap="square" rtlCol="0">
            <a:spAutoFit/>
          </a:bodyPr>
          <a:lstStyle/>
          <a:p>
            <a:pPr>
              <a:lnSpc>
                <a:spcPct val="130000"/>
              </a:lnSpc>
            </a:pPr>
            <a:r>
              <a:rPr lang="zh-TW" altLang="zh-TW" sz="3200" b="1" dirty="0">
                <a:latin typeface="標楷體" panose="03000509000000000000" pitchFamily="65" charset="-120"/>
                <a:ea typeface="標楷體" panose="03000509000000000000" pitchFamily="65" charset="-120"/>
              </a:rPr>
              <a:t>工廠機台狀態數據</a:t>
            </a:r>
            <a:r>
              <a:rPr lang="zh-TW" altLang="zh-TW" sz="3200" b="1" dirty="0" smtClean="0">
                <a:latin typeface="標楷體" panose="03000509000000000000" pitchFamily="65" charset="-120"/>
                <a:ea typeface="標楷體" panose="03000509000000000000" pitchFamily="65" charset="-120"/>
              </a:rPr>
              <a:t>圖</a:t>
            </a:r>
            <a:endParaRPr lang="zh-TW" altLang="en-US" sz="3200" b="1" dirty="0">
              <a:latin typeface="標楷體" panose="03000509000000000000" pitchFamily="65" charset="-120"/>
              <a:ea typeface="標楷體" panose="03000509000000000000" pitchFamily="65" charset="-120"/>
            </a:endParaRPr>
          </a:p>
        </p:txBody>
      </p:sp>
      <p:sp>
        <p:nvSpPr>
          <p:cNvPr id="5" name="文字方塊 4"/>
          <p:cNvSpPr txBox="1"/>
          <p:nvPr/>
        </p:nvSpPr>
        <p:spPr>
          <a:xfrm>
            <a:off x="6943059" y="1049899"/>
            <a:ext cx="4316819" cy="732508"/>
          </a:xfrm>
          <a:prstGeom prst="rect">
            <a:avLst/>
          </a:prstGeom>
          <a:noFill/>
        </p:spPr>
        <p:txBody>
          <a:bodyPr wrap="square" rtlCol="0">
            <a:spAutoFit/>
          </a:bodyPr>
          <a:lstStyle/>
          <a:p>
            <a:pPr>
              <a:lnSpc>
                <a:spcPct val="130000"/>
              </a:lnSpc>
            </a:pPr>
            <a:r>
              <a:rPr lang="zh-TW" altLang="zh-TW" sz="3200" b="1" dirty="0">
                <a:latin typeface="標楷體" panose="03000509000000000000" pitchFamily="65" charset="-120"/>
                <a:ea typeface="標楷體" panose="03000509000000000000" pitchFamily="65" charset="-120"/>
              </a:rPr>
              <a:t>工廠員工產能數據</a:t>
            </a:r>
            <a:r>
              <a:rPr lang="zh-TW" altLang="zh-TW" sz="3200" b="1" dirty="0" smtClean="0">
                <a:latin typeface="標楷體" panose="03000509000000000000" pitchFamily="65" charset="-120"/>
                <a:ea typeface="標楷體" panose="03000509000000000000" pitchFamily="65" charset="-120"/>
              </a:rPr>
              <a:t>圖</a:t>
            </a:r>
            <a:endParaRPr lang="zh-TW" altLang="en-US" sz="32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87674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720724" y="201967"/>
            <a:ext cx="10795001" cy="738561"/>
          </a:xfrm>
        </p:spPr>
        <p:txBody>
          <a:bodyPr>
            <a:normAutofit/>
          </a:bodyPr>
          <a:lstStyle/>
          <a:p>
            <a:pPr algn="ctr"/>
            <a:r>
              <a:rPr lang="zh-TW" altLang="en-US" dirty="0" smtClean="0"/>
              <a:t>製作過程示意圖</a:t>
            </a:r>
            <a:endParaRPr lang="zh-TW" altLang="en-US" dirty="0"/>
          </a:p>
        </p:txBody>
      </p:sp>
      <p:pic>
        <p:nvPicPr>
          <p:cNvPr id="5" name="Picture 2" descr="C:\Users\boyo\Desktop\82665.jpg"/>
          <p:cNvPicPr>
            <a:picLocks noChangeAspect="1" noChangeArrowheads="1"/>
          </p:cNvPicPr>
          <p:nvPr/>
        </p:nvPicPr>
        <p:blipFill>
          <a:blip r:embed="rId2" cstate="print"/>
          <a:srcRect/>
          <a:stretch>
            <a:fillRect/>
          </a:stretch>
        </p:blipFill>
        <p:spPr bwMode="auto">
          <a:xfrm>
            <a:off x="731520" y="1201783"/>
            <a:ext cx="5311316" cy="4898537"/>
          </a:xfrm>
          <a:prstGeom prst="rect">
            <a:avLst/>
          </a:prstGeom>
          <a:noFill/>
        </p:spPr>
      </p:pic>
      <p:pic>
        <p:nvPicPr>
          <p:cNvPr id="6" name="Picture 3" descr="C:\Users\boyo\Desktop\82668.jpg"/>
          <p:cNvPicPr>
            <a:picLocks noChangeAspect="1" noChangeArrowheads="1"/>
          </p:cNvPicPr>
          <p:nvPr/>
        </p:nvPicPr>
        <p:blipFill>
          <a:blip r:embed="rId3" cstate="print"/>
          <a:srcRect/>
          <a:stretch>
            <a:fillRect/>
          </a:stretch>
        </p:blipFill>
        <p:spPr bwMode="auto">
          <a:xfrm>
            <a:off x="6043875" y="1200245"/>
            <a:ext cx="5490628" cy="4926235"/>
          </a:xfrm>
          <a:prstGeom prst="rect">
            <a:avLst/>
          </a:prstGeom>
          <a:noFill/>
        </p:spPr>
      </p:pic>
    </p:spTree>
    <p:extLst>
      <p:ext uri="{BB962C8B-B14F-4D97-AF65-F5344CB8AC3E}">
        <p14:creationId xmlns:p14="http://schemas.microsoft.com/office/powerpoint/2010/main" val="2590329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dirty="0" smtClean="0"/>
              <a:t>實際操作示意圖</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3074" name="Picture 2" descr="C:\Users\boyo\Desktop\82644.jpg"/>
          <p:cNvPicPr>
            <a:picLocks noChangeAspect="1" noChangeArrowheads="1"/>
          </p:cNvPicPr>
          <p:nvPr/>
        </p:nvPicPr>
        <p:blipFill>
          <a:blip r:embed="rId2" cstate="print"/>
          <a:srcRect/>
          <a:stretch>
            <a:fillRect/>
          </a:stretch>
        </p:blipFill>
        <p:spPr bwMode="auto">
          <a:xfrm>
            <a:off x="733901" y="1214845"/>
            <a:ext cx="5314202" cy="4885509"/>
          </a:xfrm>
          <a:prstGeom prst="rect">
            <a:avLst/>
          </a:prstGeom>
          <a:noFill/>
        </p:spPr>
      </p:pic>
      <p:pic>
        <p:nvPicPr>
          <p:cNvPr id="3075" name="Picture 3" descr="C:\Users\boyo\Desktop\82648.jpg"/>
          <p:cNvPicPr>
            <a:picLocks noChangeAspect="1" noChangeArrowheads="1"/>
          </p:cNvPicPr>
          <p:nvPr/>
        </p:nvPicPr>
        <p:blipFill>
          <a:blip r:embed="rId3" cstate="print"/>
          <a:srcRect/>
          <a:stretch>
            <a:fillRect/>
          </a:stretch>
        </p:blipFill>
        <p:spPr bwMode="auto">
          <a:xfrm>
            <a:off x="6048103" y="1214013"/>
            <a:ext cx="5516368" cy="4881054"/>
          </a:xfrm>
          <a:prstGeom prst="rect">
            <a:avLst/>
          </a:prstGeom>
          <a:noFill/>
        </p:spPr>
      </p:pic>
    </p:spTree>
    <p:extLst>
      <p:ext uri="{BB962C8B-B14F-4D97-AF65-F5344CB8AC3E}">
        <p14:creationId xmlns:p14="http://schemas.microsoft.com/office/powerpoint/2010/main" val="27422812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1913" y="238222"/>
            <a:ext cx="1043266" cy="699595"/>
          </a:xfrm>
        </p:spPr>
        <p:txBody>
          <a:bodyPr>
            <a:normAutofit/>
          </a:bodyPr>
          <a:lstStyle/>
          <a:p>
            <a:r>
              <a:rPr lang="zh-TW" altLang="en-US" u="sng" dirty="0" smtClean="0">
                <a:solidFill>
                  <a:schemeClr val="accent2"/>
                </a:solidFill>
                <a:latin typeface="標楷體" panose="03000509000000000000" pitchFamily="65" charset="-120"/>
                <a:ea typeface="標楷體" panose="03000509000000000000" pitchFamily="65" charset="-120"/>
                <a:cs typeface="Arial Unicode MS" panose="020B0604020202020204" pitchFamily="34" charset="-120"/>
              </a:rPr>
              <a:t>前言</a:t>
            </a:r>
            <a:endParaRPr lang="zh-CN" altLang="en-US" dirty="0">
              <a:latin typeface="標楷體" panose="03000509000000000000" pitchFamily="65" charset="-120"/>
              <a:ea typeface="標楷體" panose="03000509000000000000" pitchFamily="65" charset="-120"/>
            </a:endParaRPr>
          </a:p>
        </p:txBody>
      </p:sp>
      <p:grpSp>
        <p:nvGrpSpPr>
          <p:cNvPr id="27" name="群組 26"/>
          <p:cNvGrpSpPr/>
          <p:nvPr/>
        </p:nvGrpSpPr>
        <p:grpSpPr>
          <a:xfrm rot="11281684">
            <a:off x="481699" y="365009"/>
            <a:ext cx="428558" cy="446020"/>
            <a:chOff x="7996373" y="5450940"/>
            <a:chExt cx="531537" cy="538535"/>
          </a:xfrm>
        </p:grpSpPr>
        <p:sp>
          <p:nvSpPr>
            <p:cNvPr id="5" name="Freeform 3004"/>
            <p:cNvSpPr>
              <a:spLocks/>
            </p:cNvSpPr>
            <p:nvPr/>
          </p:nvSpPr>
          <p:spPr bwMode="auto">
            <a:xfrm>
              <a:off x="8021783" y="5461463"/>
              <a:ext cx="382802" cy="412576"/>
            </a:xfrm>
            <a:custGeom>
              <a:avLst/>
              <a:gdLst>
                <a:gd name="T0" fmla="*/ 20 w 62"/>
                <a:gd name="T1" fmla="*/ 7 h 62"/>
                <a:gd name="T2" fmla="*/ 20 w 62"/>
                <a:gd name="T3" fmla="*/ 7 h 62"/>
                <a:gd name="T4" fmla="*/ 20 w 62"/>
                <a:gd name="T5" fmla="*/ 7 h 62"/>
                <a:gd name="T6" fmla="*/ 0 w 62"/>
                <a:gd name="T7" fmla="*/ 0 h 62"/>
                <a:gd name="T8" fmla="*/ 6 w 62"/>
                <a:gd name="T9" fmla="*/ 21 h 62"/>
                <a:gd name="T10" fmla="*/ 6 w 62"/>
                <a:gd name="T11" fmla="*/ 21 h 62"/>
                <a:gd name="T12" fmla="*/ 6 w 62"/>
                <a:gd name="T13" fmla="*/ 21 h 62"/>
                <a:gd name="T14" fmla="*/ 48 w 62"/>
                <a:gd name="T15" fmla="*/ 62 h 62"/>
                <a:gd name="T16" fmla="*/ 62 w 62"/>
                <a:gd name="T17" fmla="*/ 48 h 62"/>
                <a:gd name="T18" fmla="*/ 20 w 62"/>
                <a:gd name="T19"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20" y="7"/>
                  </a:moveTo>
                  <a:lnTo>
                    <a:pt x="20" y="7"/>
                  </a:lnTo>
                  <a:lnTo>
                    <a:pt x="20" y="7"/>
                  </a:lnTo>
                  <a:lnTo>
                    <a:pt x="0" y="0"/>
                  </a:lnTo>
                  <a:lnTo>
                    <a:pt x="6" y="21"/>
                  </a:lnTo>
                  <a:lnTo>
                    <a:pt x="6" y="21"/>
                  </a:lnTo>
                  <a:lnTo>
                    <a:pt x="6" y="21"/>
                  </a:lnTo>
                  <a:lnTo>
                    <a:pt x="48" y="62"/>
                  </a:lnTo>
                  <a:lnTo>
                    <a:pt x="62" y="48"/>
                  </a:lnTo>
                  <a:lnTo>
                    <a:pt x="20" y="7"/>
                  </a:lnTo>
                  <a:close/>
                </a:path>
              </a:pathLst>
            </a:custGeom>
            <a:solidFill>
              <a:srgbClr val="E0A3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3005"/>
            <p:cNvSpPr>
              <a:spLocks/>
            </p:cNvSpPr>
            <p:nvPr/>
          </p:nvSpPr>
          <p:spPr bwMode="auto">
            <a:xfrm>
              <a:off x="7996373" y="5450940"/>
              <a:ext cx="433621" cy="433621"/>
            </a:xfrm>
            <a:custGeom>
              <a:avLst/>
              <a:gdLst>
                <a:gd name="T0" fmla="*/ 20 w 62"/>
                <a:gd name="T1" fmla="*/ 7 h 62"/>
                <a:gd name="T2" fmla="*/ 20 w 62"/>
                <a:gd name="T3" fmla="*/ 7 h 62"/>
                <a:gd name="T4" fmla="*/ 20 w 62"/>
                <a:gd name="T5" fmla="*/ 7 h 62"/>
                <a:gd name="T6" fmla="*/ 0 w 62"/>
                <a:gd name="T7" fmla="*/ 0 h 62"/>
                <a:gd name="T8" fmla="*/ 6 w 62"/>
                <a:gd name="T9" fmla="*/ 21 h 62"/>
                <a:gd name="T10" fmla="*/ 6 w 62"/>
                <a:gd name="T11" fmla="*/ 21 h 62"/>
                <a:gd name="T12" fmla="*/ 6 w 62"/>
                <a:gd name="T13" fmla="*/ 21 h 62"/>
                <a:gd name="T14" fmla="*/ 48 w 62"/>
                <a:gd name="T15" fmla="*/ 62 h 62"/>
                <a:gd name="T16" fmla="*/ 62 w 62"/>
                <a:gd name="T17" fmla="*/ 48 h 62"/>
                <a:gd name="T18" fmla="*/ 20 w 62"/>
                <a:gd name="T19"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20" y="7"/>
                  </a:moveTo>
                  <a:lnTo>
                    <a:pt x="20" y="7"/>
                  </a:lnTo>
                  <a:lnTo>
                    <a:pt x="20" y="7"/>
                  </a:lnTo>
                  <a:lnTo>
                    <a:pt x="0" y="0"/>
                  </a:lnTo>
                  <a:lnTo>
                    <a:pt x="6" y="21"/>
                  </a:lnTo>
                  <a:lnTo>
                    <a:pt x="6" y="21"/>
                  </a:lnTo>
                  <a:lnTo>
                    <a:pt x="6" y="21"/>
                  </a:lnTo>
                  <a:lnTo>
                    <a:pt x="48" y="62"/>
                  </a:lnTo>
                  <a:lnTo>
                    <a:pt x="62" y="48"/>
                  </a:lnTo>
                  <a:lnTo>
                    <a:pt x="2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3006"/>
            <p:cNvSpPr>
              <a:spLocks/>
            </p:cNvSpPr>
            <p:nvPr/>
          </p:nvSpPr>
          <p:spPr bwMode="auto">
            <a:xfrm>
              <a:off x="8311102" y="5772658"/>
              <a:ext cx="160863" cy="160863"/>
            </a:xfrm>
            <a:custGeom>
              <a:avLst/>
              <a:gdLst>
                <a:gd name="T0" fmla="*/ 9 w 23"/>
                <a:gd name="T1" fmla="*/ 23 h 23"/>
                <a:gd name="T2" fmla="*/ 0 w 23"/>
                <a:gd name="T3" fmla="*/ 14 h 23"/>
                <a:gd name="T4" fmla="*/ 14 w 23"/>
                <a:gd name="T5" fmla="*/ 0 h 23"/>
                <a:gd name="T6" fmla="*/ 23 w 23"/>
                <a:gd name="T7" fmla="*/ 10 h 23"/>
                <a:gd name="T8" fmla="*/ 9 w 23"/>
                <a:gd name="T9" fmla="*/ 23 h 23"/>
              </a:gdLst>
              <a:ahLst/>
              <a:cxnLst>
                <a:cxn ang="0">
                  <a:pos x="T0" y="T1"/>
                </a:cxn>
                <a:cxn ang="0">
                  <a:pos x="T2" y="T3"/>
                </a:cxn>
                <a:cxn ang="0">
                  <a:pos x="T4" y="T5"/>
                </a:cxn>
                <a:cxn ang="0">
                  <a:pos x="T6" y="T7"/>
                </a:cxn>
                <a:cxn ang="0">
                  <a:pos x="T8" y="T9"/>
                </a:cxn>
              </a:cxnLst>
              <a:rect l="0" t="0" r="r" b="b"/>
              <a:pathLst>
                <a:path w="23" h="23">
                  <a:moveTo>
                    <a:pt x="9" y="23"/>
                  </a:moveTo>
                  <a:lnTo>
                    <a:pt x="0" y="14"/>
                  </a:lnTo>
                  <a:lnTo>
                    <a:pt x="14" y="0"/>
                  </a:lnTo>
                  <a:lnTo>
                    <a:pt x="23" y="10"/>
                  </a:lnTo>
                  <a:lnTo>
                    <a:pt x="9" y="23"/>
                  </a:lnTo>
                  <a:close/>
                </a:path>
              </a:pathLst>
            </a:custGeom>
            <a:solidFill>
              <a:srgbClr val="C0C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3007"/>
            <p:cNvSpPr>
              <a:spLocks/>
            </p:cNvSpPr>
            <p:nvPr/>
          </p:nvSpPr>
          <p:spPr bwMode="auto">
            <a:xfrm>
              <a:off x="8311102" y="5772658"/>
              <a:ext cx="160863" cy="160863"/>
            </a:xfrm>
            <a:custGeom>
              <a:avLst/>
              <a:gdLst>
                <a:gd name="T0" fmla="*/ 9 w 23"/>
                <a:gd name="T1" fmla="*/ 23 h 23"/>
                <a:gd name="T2" fmla="*/ 0 w 23"/>
                <a:gd name="T3" fmla="*/ 14 h 23"/>
                <a:gd name="T4" fmla="*/ 14 w 23"/>
                <a:gd name="T5" fmla="*/ 0 h 23"/>
                <a:gd name="T6" fmla="*/ 23 w 23"/>
                <a:gd name="T7" fmla="*/ 10 h 23"/>
                <a:gd name="T8" fmla="*/ 9 w 23"/>
                <a:gd name="T9" fmla="*/ 23 h 23"/>
              </a:gdLst>
              <a:ahLst/>
              <a:cxnLst>
                <a:cxn ang="0">
                  <a:pos x="T0" y="T1"/>
                </a:cxn>
                <a:cxn ang="0">
                  <a:pos x="T2" y="T3"/>
                </a:cxn>
                <a:cxn ang="0">
                  <a:pos x="T4" y="T5"/>
                </a:cxn>
                <a:cxn ang="0">
                  <a:pos x="T6" y="T7"/>
                </a:cxn>
                <a:cxn ang="0">
                  <a:pos x="T8" y="T9"/>
                </a:cxn>
              </a:cxnLst>
              <a:rect l="0" t="0" r="r" b="b"/>
              <a:pathLst>
                <a:path w="23" h="23">
                  <a:moveTo>
                    <a:pt x="9" y="23"/>
                  </a:moveTo>
                  <a:lnTo>
                    <a:pt x="0" y="14"/>
                  </a:lnTo>
                  <a:lnTo>
                    <a:pt x="14" y="0"/>
                  </a:lnTo>
                  <a:lnTo>
                    <a:pt x="23" y="10"/>
                  </a:lnTo>
                  <a:lnTo>
                    <a:pt x="9"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3008"/>
            <p:cNvSpPr>
              <a:spLocks/>
            </p:cNvSpPr>
            <p:nvPr/>
          </p:nvSpPr>
          <p:spPr bwMode="auto">
            <a:xfrm>
              <a:off x="8374043" y="5828610"/>
              <a:ext cx="153867" cy="160863"/>
            </a:xfrm>
            <a:custGeom>
              <a:avLst/>
              <a:gdLst>
                <a:gd name="T0" fmla="*/ 22 w 22"/>
                <a:gd name="T1" fmla="*/ 10 h 23"/>
                <a:gd name="T2" fmla="*/ 13 w 22"/>
                <a:gd name="T3" fmla="*/ 0 h 23"/>
                <a:gd name="T4" fmla="*/ 0 w 22"/>
                <a:gd name="T5" fmla="*/ 14 h 23"/>
                <a:gd name="T6" fmla="*/ 8 w 22"/>
                <a:gd name="T7" fmla="*/ 23 h 23"/>
                <a:gd name="T8" fmla="*/ 22 w 22"/>
                <a:gd name="T9" fmla="*/ 10 h 23"/>
              </a:gdLst>
              <a:ahLst/>
              <a:cxnLst>
                <a:cxn ang="0">
                  <a:pos x="T0" y="T1"/>
                </a:cxn>
                <a:cxn ang="0">
                  <a:pos x="T2" y="T3"/>
                </a:cxn>
                <a:cxn ang="0">
                  <a:pos x="T4" y="T5"/>
                </a:cxn>
                <a:cxn ang="0">
                  <a:pos x="T6" y="T7"/>
                </a:cxn>
                <a:cxn ang="0">
                  <a:pos x="T8" y="T9"/>
                </a:cxn>
              </a:cxnLst>
              <a:rect l="0" t="0" r="r" b="b"/>
              <a:pathLst>
                <a:path w="22" h="23">
                  <a:moveTo>
                    <a:pt x="22" y="10"/>
                  </a:moveTo>
                  <a:lnTo>
                    <a:pt x="13" y="0"/>
                  </a:lnTo>
                  <a:lnTo>
                    <a:pt x="0" y="14"/>
                  </a:lnTo>
                  <a:lnTo>
                    <a:pt x="8" y="23"/>
                  </a:lnTo>
                  <a:lnTo>
                    <a:pt x="22" y="10"/>
                  </a:lnTo>
                  <a:close/>
                </a:path>
              </a:pathLst>
            </a:custGeom>
            <a:solidFill>
              <a:srgbClr val="DD70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3009"/>
            <p:cNvSpPr>
              <a:spLocks/>
            </p:cNvSpPr>
            <p:nvPr/>
          </p:nvSpPr>
          <p:spPr bwMode="auto">
            <a:xfrm>
              <a:off x="8374043" y="5828610"/>
              <a:ext cx="153867" cy="160863"/>
            </a:xfrm>
            <a:custGeom>
              <a:avLst/>
              <a:gdLst>
                <a:gd name="T0" fmla="*/ 22 w 22"/>
                <a:gd name="T1" fmla="*/ 10 h 23"/>
                <a:gd name="T2" fmla="*/ 13 w 22"/>
                <a:gd name="T3" fmla="*/ 0 h 23"/>
                <a:gd name="T4" fmla="*/ 0 w 22"/>
                <a:gd name="T5" fmla="*/ 14 h 23"/>
                <a:gd name="T6" fmla="*/ 8 w 22"/>
                <a:gd name="T7" fmla="*/ 23 h 23"/>
                <a:gd name="T8" fmla="*/ 22 w 22"/>
                <a:gd name="T9" fmla="*/ 10 h 23"/>
              </a:gdLst>
              <a:ahLst/>
              <a:cxnLst>
                <a:cxn ang="0">
                  <a:pos x="T0" y="T1"/>
                </a:cxn>
                <a:cxn ang="0">
                  <a:pos x="T2" y="T3"/>
                </a:cxn>
                <a:cxn ang="0">
                  <a:pos x="T4" y="T5"/>
                </a:cxn>
                <a:cxn ang="0">
                  <a:pos x="T6" y="T7"/>
                </a:cxn>
                <a:cxn ang="0">
                  <a:pos x="T8" y="T9"/>
                </a:cxn>
              </a:cxnLst>
              <a:rect l="0" t="0" r="r" b="b"/>
              <a:pathLst>
                <a:path w="22" h="23">
                  <a:moveTo>
                    <a:pt x="22" y="10"/>
                  </a:moveTo>
                  <a:lnTo>
                    <a:pt x="13" y="0"/>
                  </a:lnTo>
                  <a:lnTo>
                    <a:pt x="0" y="14"/>
                  </a:lnTo>
                  <a:lnTo>
                    <a:pt x="8" y="23"/>
                  </a:lnTo>
                  <a:lnTo>
                    <a:pt x="22"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3010"/>
            <p:cNvSpPr>
              <a:spLocks/>
            </p:cNvSpPr>
            <p:nvPr/>
          </p:nvSpPr>
          <p:spPr bwMode="auto">
            <a:xfrm>
              <a:off x="8010359" y="5471922"/>
              <a:ext cx="125889" cy="125889"/>
            </a:xfrm>
            <a:custGeom>
              <a:avLst/>
              <a:gdLst>
                <a:gd name="T0" fmla="*/ 18 w 18"/>
                <a:gd name="T1" fmla="*/ 4 h 18"/>
                <a:gd name="T2" fmla="*/ 18 w 18"/>
                <a:gd name="T3" fmla="*/ 4 h 18"/>
                <a:gd name="T4" fmla="*/ 5 w 18"/>
                <a:gd name="T5" fmla="*/ 0 h 18"/>
                <a:gd name="T6" fmla="*/ 3 w 18"/>
                <a:gd name="T7" fmla="*/ 1 h 18"/>
                <a:gd name="T8" fmla="*/ 1 w 18"/>
                <a:gd name="T9" fmla="*/ 1 h 18"/>
                <a:gd name="T10" fmla="*/ 0 w 18"/>
                <a:gd name="T11" fmla="*/ 5 h 18"/>
                <a:gd name="T12" fmla="*/ 4 w 18"/>
                <a:gd name="T13" fmla="*/ 18 h 18"/>
                <a:gd name="T14" fmla="*/ 4 w 18"/>
                <a:gd name="T15" fmla="*/ 18 h 18"/>
                <a:gd name="T16" fmla="*/ 4 w 18"/>
                <a:gd name="T17" fmla="*/ 18 h 18"/>
                <a:gd name="T18" fmla="*/ 18 w 18"/>
                <a:gd name="T19" fmla="*/ 4 h 18"/>
                <a:gd name="T20" fmla="*/ 18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8" y="4"/>
                  </a:moveTo>
                  <a:lnTo>
                    <a:pt x="18" y="4"/>
                  </a:lnTo>
                  <a:lnTo>
                    <a:pt x="5" y="0"/>
                  </a:lnTo>
                  <a:lnTo>
                    <a:pt x="3" y="1"/>
                  </a:lnTo>
                  <a:lnTo>
                    <a:pt x="1" y="1"/>
                  </a:lnTo>
                  <a:lnTo>
                    <a:pt x="0" y="5"/>
                  </a:lnTo>
                  <a:lnTo>
                    <a:pt x="4" y="18"/>
                  </a:lnTo>
                  <a:lnTo>
                    <a:pt x="4" y="18"/>
                  </a:lnTo>
                  <a:lnTo>
                    <a:pt x="4" y="18"/>
                  </a:lnTo>
                  <a:lnTo>
                    <a:pt x="18" y="4"/>
                  </a:lnTo>
                  <a:lnTo>
                    <a:pt x="18" y="4"/>
                  </a:lnTo>
                  <a:close/>
                </a:path>
              </a:pathLst>
            </a:custGeom>
            <a:solidFill>
              <a:srgbClr val="EEC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3011"/>
            <p:cNvSpPr>
              <a:spLocks/>
            </p:cNvSpPr>
            <p:nvPr/>
          </p:nvSpPr>
          <p:spPr bwMode="auto">
            <a:xfrm>
              <a:off x="8010359" y="5471922"/>
              <a:ext cx="125889" cy="125889"/>
            </a:xfrm>
            <a:custGeom>
              <a:avLst/>
              <a:gdLst>
                <a:gd name="T0" fmla="*/ 18 w 18"/>
                <a:gd name="T1" fmla="*/ 4 h 18"/>
                <a:gd name="T2" fmla="*/ 18 w 18"/>
                <a:gd name="T3" fmla="*/ 4 h 18"/>
                <a:gd name="T4" fmla="*/ 5 w 18"/>
                <a:gd name="T5" fmla="*/ 0 h 18"/>
                <a:gd name="T6" fmla="*/ 3 w 18"/>
                <a:gd name="T7" fmla="*/ 1 h 18"/>
                <a:gd name="T8" fmla="*/ 1 w 18"/>
                <a:gd name="T9" fmla="*/ 1 h 18"/>
                <a:gd name="T10" fmla="*/ 0 w 18"/>
                <a:gd name="T11" fmla="*/ 5 h 18"/>
                <a:gd name="T12" fmla="*/ 4 w 18"/>
                <a:gd name="T13" fmla="*/ 18 h 18"/>
                <a:gd name="T14" fmla="*/ 4 w 18"/>
                <a:gd name="T15" fmla="*/ 18 h 18"/>
                <a:gd name="T16" fmla="*/ 4 w 18"/>
                <a:gd name="T17" fmla="*/ 18 h 18"/>
                <a:gd name="T18" fmla="*/ 18 w 18"/>
                <a:gd name="T19" fmla="*/ 4 h 18"/>
                <a:gd name="T20" fmla="*/ 18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8" y="4"/>
                  </a:moveTo>
                  <a:lnTo>
                    <a:pt x="18" y="4"/>
                  </a:lnTo>
                  <a:lnTo>
                    <a:pt x="5" y="0"/>
                  </a:lnTo>
                  <a:lnTo>
                    <a:pt x="3" y="1"/>
                  </a:lnTo>
                  <a:lnTo>
                    <a:pt x="1" y="1"/>
                  </a:lnTo>
                  <a:lnTo>
                    <a:pt x="0" y="5"/>
                  </a:lnTo>
                  <a:lnTo>
                    <a:pt x="4" y="18"/>
                  </a:lnTo>
                  <a:lnTo>
                    <a:pt x="4" y="18"/>
                  </a:lnTo>
                  <a:lnTo>
                    <a:pt x="4" y="18"/>
                  </a:lnTo>
                  <a:lnTo>
                    <a:pt x="18" y="4"/>
                  </a:lnTo>
                  <a:lnTo>
                    <a:pt x="18"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3012"/>
            <p:cNvSpPr>
              <a:spLocks/>
            </p:cNvSpPr>
            <p:nvPr/>
          </p:nvSpPr>
          <p:spPr bwMode="auto">
            <a:xfrm>
              <a:off x="7996373" y="5450940"/>
              <a:ext cx="48960" cy="55952"/>
            </a:xfrm>
            <a:custGeom>
              <a:avLst/>
              <a:gdLst>
                <a:gd name="T0" fmla="*/ 7 w 7"/>
                <a:gd name="T1" fmla="*/ 3 h 8"/>
                <a:gd name="T2" fmla="*/ 0 w 7"/>
                <a:gd name="T3" fmla="*/ 0 h 8"/>
                <a:gd name="T4" fmla="*/ 2 w 7"/>
                <a:gd name="T5" fmla="*/ 8 h 8"/>
                <a:gd name="T6" fmla="*/ 3 w 7"/>
                <a:gd name="T7" fmla="*/ 4 h 8"/>
                <a:gd name="T8" fmla="*/ 5 w 7"/>
                <a:gd name="T9" fmla="*/ 4 h 8"/>
                <a:gd name="T10" fmla="*/ 7 w 7"/>
                <a:gd name="T11" fmla="*/ 3 h 8"/>
              </a:gdLst>
              <a:ahLst/>
              <a:cxnLst>
                <a:cxn ang="0">
                  <a:pos x="T0" y="T1"/>
                </a:cxn>
                <a:cxn ang="0">
                  <a:pos x="T2" y="T3"/>
                </a:cxn>
                <a:cxn ang="0">
                  <a:pos x="T4" y="T5"/>
                </a:cxn>
                <a:cxn ang="0">
                  <a:pos x="T6" y="T7"/>
                </a:cxn>
                <a:cxn ang="0">
                  <a:pos x="T8" y="T9"/>
                </a:cxn>
                <a:cxn ang="0">
                  <a:pos x="T10" y="T11"/>
                </a:cxn>
              </a:cxnLst>
              <a:rect l="0" t="0" r="r" b="b"/>
              <a:pathLst>
                <a:path w="7" h="8">
                  <a:moveTo>
                    <a:pt x="7" y="3"/>
                  </a:moveTo>
                  <a:lnTo>
                    <a:pt x="0" y="0"/>
                  </a:lnTo>
                  <a:lnTo>
                    <a:pt x="2" y="8"/>
                  </a:lnTo>
                  <a:lnTo>
                    <a:pt x="3" y="4"/>
                  </a:lnTo>
                  <a:lnTo>
                    <a:pt x="5" y="4"/>
                  </a:lnTo>
                  <a:lnTo>
                    <a:pt x="7" y="3"/>
                  </a:lnTo>
                  <a:close/>
                </a:path>
              </a:pathLst>
            </a:custGeom>
            <a:solidFill>
              <a:srgbClr val="4948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013"/>
            <p:cNvSpPr>
              <a:spLocks/>
            </p:cNvSpPr>
            <p:nvPr/>
          </p:nvSpPr>
          <p:spPr bwMode="auto">
            <a:xfrm>
              <a:off x="7996373" y="5450940"/>
              <a:ext cx="48960" cy="55952"/>
            </a:xfrm>
            <a:custGeom>
              <a:avLst/>
              <a:gdLst>
                <a:gd name="T0" fmla="*/ 7 w 7"/>
                <a:gd name="T1" fmla="*/ 3 h 8"/>
                <a:gd name="T2" fmla="*/ 0 w 7"/>
                <a:gd name="T3" fmla="*/ 0 h 8"/>
                <a:gd name="T4" fmla="*/ 2 w 7"/>
                <a:gd name="T5" fmla="*/ 8 h 8"/>
                <a:gd name="T6" fmla="*/ 3 w 7"/>
                <a:gd name="T7" fmla="*/ 4 h 8"/>
                <a:gd name="T8" fmla="*/ 5 w 7"/>
                <a:gd name="T9" fmla="*/ 4 h 8"/>
                <a:gd name="T10" fmla="*/ 7 w 7"/>
                <a:gd name="T11" fmla="*/ 3 h 8"/>
              </a:gdLst>
              <a:ahLst/>
              <a:cxnLst>
                <a:cxn ang="0">
                  <a:pos x="T0" y="T1"/>
                </a:cxn>
                <a:cxn ang="0">
                  <a:pos x="T2" y="T3"/>
                </a:cxn>
                <a:cxn ang="0">
                  <a:pos x="T4" y="T5"/>
                </a:cxn>
                <a:cxn ang="0">
                  <a:pos x="T6" y="T7"/>
                </a:cxn>
                <a:cxn ang="0">
                  <a:pos x="T8" y="T9"/>
                </a:cxn>
                <a:cxn ang="0">
                  <a:pos x="T10" y="T11"/>
                </a:cxn>
              </a:cxnLst>
              <a:rect l="0" t="0" r="r" b="b"/>
              <a:pathLst>
                <a:path w="7" h="8">
                  <a:moveTo>
                    <a:pt x="7" y="3"/>
                  </a:moveTo>
                  <a:lnTo>
                    <a:pt x="0" y="0"/>
                  </a:lnTo>
                  <a:lnTo>
                    <a:pt x="2" y="8"/>
                  </a:lnTo>
                  <a:lnTo>
                    <a:pt x="3" y="4"/>
                  </a:lnTo>
                  <a:lnTo>
                    <a:pt x="5" y="4"/>
                  </a:lnTo>
                  <a:lnTo>
                    <a:pt x="7"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3014"/>
            <p:cNvSpPr>
              <a:spLocks noEditPoints="1"/>
            </p:cNvSpPr>
            <p:nvPr/>
          </p:nvSpPr>
          <p:spPr bwMode="auto">
            <a:xfrm>
              <a:off x="7996373" y="5450940"/>
              <a:ext cx="482583" cy="538535"/>
            </a:xfrm>
            <a:custGeom>
              <a:avLst/>
              <a:gdLst>
                <a:gd name="T0" fmla="*/ 69 w 69"/>
                <a:gd name="T1" fmla="*/ 71 h 77"/>
                <a:gd name="T2" fmla="*/ 62 w 69"/>
                <a:gd name="T3" fmla="*/ 77 h 77"/>
                <a:gd name="T4" fmla="*/ 69 w 69"/>
                <a:gd name="T5" fmla="*/ 71 h 77"/>
                <a:gd name="T6" fmla="*/ 0 w 69"/>
                <a:gd name="T7" fmla="*/ 0 h 77"/>
                <a:gd name="T8" fmla="*/ 5 w 69"/>
                <a:gd name="T9" fmla="*/ 19 h 77"/>
                <a:gd name="T10" fmla="*/ 2 w 69"/>
                <a:gd name="T11" fmla="*/ 8 h 77"/>
                <a:gd name="T12" fmla="*/ 2 w 69"/>
                <a:gd name="T13" fmla="*/ 8 h 77"/>
                <a:gd name="T14" fmla="*/ 0 w 69"/>
                <a:gd name="T15" fmla="*/ 1 h 77"/>
                <a:gd name="T16" fmla="*/ 0 w 69"/>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69" y="71"/>
                  </a:moveTo>
                  <a:lnTo>
                    <a:pt x="62" y="77"/>
                  </a:lnTo>
                  <a:lnTo>
                    <a:pt x="69" y="71"/>
                  </a:lnTo>
                  <a:close/>
                  <a:moveTo>
                    <a:pt x="0" y="0"/>
                  </a:moveTo>
                  <a:lnTo>
                    <a:pt x="5" y="19"/>
                  </a:lnTo>
                  <a:lnTo>
                    <a:pt x="2" y="8"/>
                  </a:lnTo>
                  <a:lnTo>
                    <a:pt x="2" y="8"/>
                  </a:lnTo>
                  <a:lnTo>
                    <a:pt x="0" y="1"/>
                  </a:lnTo>
                  <a:lnTo>
                    <a:pt x="0"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3015"/>
            <p:cNvSpPr>
              <a:spLocks noEditPoints="1"/>
            </p:cNvSpPr>
            <p:nvPr/>
          </p:nvSpPr>
          <p:spPr bwMode="auto">
            <a:xfrm>
              <a:off x="7996373" y="5450940"/>
              <a:ext cx="482583" cy="538535"/>
            </a:xfrm>
            <a:custGeom>
              <a:avLst/>
              <a:gdLst>
                <a:gd name="T0" fmla="*/ 69 w 69"/>
                <a:gd name="T1" fmla="*/ 71 h 77"/>
                <a:gd name="T2" fmla="*/ 62 w 69"/>
                <a:gd name="T3" fmla="*/ 77 h 77"/>
                <a:gd name="T4" fmla="*/ 69 w 69"/>
                <a:gd name="T5" fmla="*/ 71 h 77"/>
                <a:gd name="T6" fmla="*/ 0 w 69"/>
                <a:gd name="T7" fmla="*/ 0 h 77"/>
                <a:gd name="T8" fmla="*/ 5 w 69"/>
                <a:gd name="T9" fmla="*/ 19 h 77"/>
                <a:gd name="T10" fmla="*/ 2 w 69"/>
                <a:gd name="T11" fmla="*/ 8 h 77"/>
                <a:gd name="T12" fmla="*/ 2 w 69"/>
                <a:gd name="T13" fmla="*/ 8 h 77"/>
                <a:gd name="T14" fmla="*/ 0 w 69"/>
                <a:gd name="T15" fmla="*/ 1 h 77"/>
                <a:gd name="T16" fmla="*/ 0 w 69"/>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69" y="71"/>
                  </a:moveTo>
                  <a:lnTo>
                    <a:pt x="62" y="77"/>
                  </a:lnTo>
                  <a:lnTo>
                    <a:pt x="69" y="71"/>
                  </a:lnTo>
                  <a:moveTo>
                    <a:pt x="0" y="0"/>
                  </a:moveTo>
                  <a:lnTo>
                    <a:pt x="5" y="19"/>
                  </a:lnTo>
                  <a:lnTo>
                    <a:pt x="2" y="8"/>
                  </a:lnTo>
                  <a:lnTo>
                    <a:pt x="2" y="8"/>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3016"/>
            <p:cNvSpPr>
              <a:spLocks noEditPoints="1"/>
            </p:cNvSpPr>
            <p:nvPr/>
          </p:nvSpPr>
          <p:spPr bwMode="auto">
            <a:xfrm>
              <a:off x="8010359" y="5506890"/>
              <a:ext cx="349696" cy="363684"/>
            </a:xfrm>
            <a:custGeom>
              <a:avLst/>
              <a:gdLst>
                <a:gd name="T0" fmla="*/ 11 w 50"/>
                <a:gd name="T1" fmla="*/ 6 h 52"/>
                <a:gd name="T2" fmla="*/ 4 w 50"/>
                <a:gd name="T3" fmla="*/ 13 h 52"/>
                <a:gd name="T4" fmla="*/ 43 w 50"/>
                <a:gd name="T5" fmla="*/ 52 h 52"/>
                <a:gd name="T6" fmla="*/ 50 w 50"/>
                <a:gd name="T7" fmla="*/ 45 h 52"/>
                <a:gd name="T8" fmla="*/ 11 w 50"/>
                <a:gd name="T9" fmla="*/ 6 h 52"/>
                <a:gd name="T10" fmla="*/ 0 w 50"/>
                <a:gd name="T11" fmla="*/ 0 h 52"/>
                <a:gd name="T12" fmla="*/ 0 w 50"/>
                <a:gd name="T13" fmla="*/ 0 h 52"/>
                <a:gd name="T14" fmla="*/ 3 w 50"/>
                <a:gd name="T15" fmla="*/ 11 h 52"/>
                <a:gd name="T16" fmla="*/ 3 w 50"/>
                <a:gd name="T17" fmla="*/ 11 h 52"/>
                <a:gd name="T18" fmla="*/ 0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11" y="6"/>
                  </a:moveTo>
                  <a:lnTo>
                    <a:pt x="4" y="13"/>
                  </a:lnTo>
                  <a:lnTo>
                    <a:pt x="43" y="52"/>
                  </a:lnTo>
                  <a:lnTo>
                    <a:pt x="50" y="45"/>
                  </a:lnTo>
                  <a:lnTo>
                    <a:pt x="11" y="6"/>
                  </a:lnTo>
                  <a:close/>
                  <a:moveTo>
                    <a:pt x="0" y="0"/>
                  </a:moveTo>
                  <a:lnTo>
                    <a:pt x="0" y="0"/>
                  </a:lnTo>
                  <a:lnTo>
                    <a:pt x="3" y="11"/>
                  </a:lnTo>
                  <a:lnTo>
                    <a:pt x="3" y="11"/>
                  </a:lnTo>
                  <a:lnTo>
                    <a:pt x="0" y="0"/>
                  </a:lnTo>
                  <a:close/>
                </a:path>
              </a:pathLst>
            </a:custGeom>
            <a:solidFill>
              <a:srgbClr val="BA88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3017"/>
            <p:cNvSpPr>
              <a:spLocks noEditPoints="1"/>
            </p:cNvSpPr>
            <p:nvPr/>
          </p:nvSpPr>
          <p:spPr bwMode="auto">
            <a:xfrm>
              <a:off x="8010359" y="5506890"/>
              <a:ext cx="349696" cy="363684"/>
            </a:xfrm>
            <a:custGeom>
              <a:avLst/>
              <a:gdLst>
                <a:gd name="T0" fmla="*/ 11 w 50"/>
                <a:gd name="T1" fmla="*/ 6 h 52"/>
                <a:gd name="T2" fmla="*/ 4 w 50"/>
                <a:gd name="T3" fmla="*/ 13 h 52"/>
                <a:gd name="T4" fmla="*/ 43 w 50"/>
                <a:gd name="T5" fmla="*/ 52 h 52"/>
                <a:gd name="T6" fmla="*/ 50 w 50"/>
                <a:gd name="T7" fmla="*/ 45 h 52"/>
                <a:gd name="T8" fmla="*/ 11 w 50"/>
                <a:gd name="T9" fmla="*/ 6 h 52"/>
                <a:gd name="T10" fmla="*/ 0 w 50"/>
                <a:gd name="T11" fmla="*/ 0 h 52"/>
                <a:gd name="T12" fmla="*/ 0 w 50"/>
                <a:gd name="T13" fmla="*/ 0 h 52"/>
                <a:gd name="T14" fmla="*/ 3 w 50"/>
                <a:gd name="T15" fmla="*/ 11 h 52"/>
                <a:gd name="T16" fmla="*/ 3 w 50"/>
                <a:gd name="T17" fmla="*/ 11 h 52"/>
                <a:gd name="T18" fmla="*/ 0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11" y="6"/>
                  </a:moveTo>
                  <a:lnTo>
                    <a:pt x="4" y="13"/>
                  </a:lnTo>
                  <a:lnTo>
                    <a:pt x="43" y="52"/>
                  </a:lnTo>
                  <a:lnTo>
                    <a:pt x="50" y="45"/>
                  </a:lnTo>
                  <a:lnTo>
                    <a:pt x="11" y="6"/>
                  </a:lnTo>
                  <a:moveTo>
                    <a:pt x="0" y="0"/>
                  </a:moveTo>
                  <a:lnTo>
                    <a:pt x="0" y="0"/>
                  </a:lnTo>
                  <a:lnTo>
                    <a:pt x="3" y="11"/>
                  </a:lnTo>
                  <a:lnTo>
                    <a:pt x="3" y="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3018"/>
            <p:cNvSpPr>
              <a:spLocks/>
            </p:cNvSpPr>
            <p:nvPr/>
          </p:nvSpPr>
          <p:spPr bwMode="auto">
            <a:xfrm>
              <a:off x="8311102" y="5821618"/>
              <a:ext cx="104912" cy="104912"/>
            </a:xfrm>
            <a:custGeom>
              <a:avLst/>
              <a:gdLst>
                <a:gd name="T0" fmla="*/ 7 w 15"/>
                <a:gd name="T1" fmla="*/ 0 h 15"/>
                <a:gd name="T2" fmla="*/ 0 w 15"/>
                <a:gd name="T3" fmla="*/ 7 h 15"/>
                <a:gd name="T4" fmla="*/ 9 w 15"/>
                <a:gd name="T5" fmla="*/ 15 h 15"/>
                <a:gd name="T6" fmla="*/ 15 w 15"/>
                <a:gd name="T7" fmla="*/ 8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0" y="7"/>
                  </a:lnTo>
                  <a:lnTo>
                    <a:pt x="9" y="15"/>
                  </a:lnTo>
                  <a:lnTo>
                    <a:pt x="15" y="8"/>
                  </a:lnTo>
                  <a:lnTo>
                    <a:pt x="7" y="0"/>
                  </a:lnTo>
                  <a:close/>
                </a:path>
              </a:pathLst>
            </a:custGeom>
            <a:solidFill>
              <a:srgbClr val="A0A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3019"/>
            <p:cNvSpPr>
              <a:spLocks/>
            </p:cNvSpPr>
            <p:nvPr/>
          </p:nvSpPr>
          <p:spPr bwMode="auto">
            <a:xfrm>
              <a:off x="8311102" y="5821618"/>
              <a:ext cx="104912" cy="104912"/>
            </a:xfrm>
            <a:custGeom>
              <a:avLst/>
              <a:gdLst>
                <a:gd name="T0" fmla="*/ 7 w 15"/>
                <a:gd name="T1" fmla="*/ 0 h 15"/>
                <a:gd name="T2" fmla="*/ 0 w 15"/>
                <a:gd name="T3" fmla="*/ 7 h 15"/>
                <a:gd name="T4" fmla="*/ 9 w 15"/>
                <a:gd name="T5" fmla="*/ 15 h 15"/>
                <a:gd name="T6" fmla="*/ 15 w 15"/>
                <a:gd name="T7" fmla="*/ 8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0" y="7"/>
                  </a:lnTo>
                  <a:lnTo>
                    <a:pt x="9" y="15"/>
                  </a:lnTo>
                  <a:lnTo>
                    <a:pt x="15" y="8"/>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3020"/>
            <p:cNvSpPr>
              <a:spLocks/>
            </p:cNvSpPr>
            <p:nvPr/>
          </p:nvSpPr>
          <p:spPr bwMode="auto">
            <a:xfrm>
              <a:off x="8374043" y="5877570"/>
              <a:ext cx="104912" cy="111901"/>
            </a:xfrm>
            <a:custGeom>
              <a:avLst/>
              <a:gdLst>
                <a:gd name="T0" fmla="*/ 6 w 15"/>
                <a:gd name="T1" fmla="*/ 0 h 16"/>
                <a:gd name="T2" fmla="*/ 0 w 15"/>
                <a:gd name="T3" fmla="*/ 7 h 16"/>
                <a:gd name="T4" fmla="*/ 8 w 15"/>
                <a:gd name="T5" fmla="*/ 16 h 16"/>
                <a:gd name="T6" fmla="*/ 15 w 15"/>
                <a:gd name="T7" fmla="*/ 10 h 16"/>
                <a:gd name="T8" fmla="*/ 6 w 15"/>
                <a:gd name="T9" fmla="*/ 0 h 16"/>
              </a:gdLst>
              <a:ahLst/>
              <a:cxnLst>
                <a:cxn ang="0">
                  <a:pos x="T0" y="T1"/>
                </a:cxn>
                <a:cxn ang="0">
                  <a:pos x="T2" y="T3"/>
                </a:cxn>
                <a:cxn ang="0">
                  <a:pos x="T4" y="T5"/>
                </a:cxn>
                <a:cxn ang="0">
                  <a:pos x="T6" y="T7"/>
                </a:cxn>
                <a:cxn ang="0">
                  <a:pos x="T8" y="T9"/>
                </a:cxn>
              </a:cxnLst>
              <a:rect l="0" t="0" r="r" b="b"/>
              <a:pathLst>
                <a:path w="15" h="16">
                  <a:moveTo>
                    <a:pt x="6" y="0"/>
                  </a:moveTo>
                  <a:lnTo>
                    <a:pt x="0" y="7"/>
                  </a:lnTo>
                  <a:lnTo>
                    <a:pt x="8" y="16"/>
                  </a:lnTo>
                  <a:lnTo>
                    <a:pt x="15" y="10"/>
                  </a:lnTo>
                  <a:lnTo>
                    <a:pt x="6" y="0"/>
                  </a:lnTo>
                  <a:close/>
                </a:path>
              </a:pathLst>
            </a:custGeom>
            <a:solidFill>
              <a:srgbClr val="B75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3021"/>
            <p:cNvSpPr>
              <a:spLocks/>
            </p:cNvSpPr>
            <p:nvPr/>
          </p:nvSpPr>
          <p:spPr bwMode="auto">
            <a:xfrm>
              <a:off x="8380191" y="5880286"/>
              <a:ext cx="92616" cy="106470"/>
            </a:xfrm>
            <a:custGeom>
              <a:avLst/>
              <a:gdLst>
                <a:gd name="T0" fmla="*/ 6 w 15"/>
                <a:gd name="T1" fmla="*/ 0 h 16"/>
                <a:gd name="T2" fmla="*/ 0 w 15"/>
                <a:gd name="T3" fmla="*/ 7 h 16"/>
                <a:gd name="T4" fmla="*/ 8 w 15"/>
                <a:gd name="T5" fmla="*/ 16 h 16"/>
                <a:gd name="T6" fmla="*/ 15 w 15"/>
                <a:gd name="T7" fmla="*/ 10 h 16"/>
                <a:gd name="T8" fmla="*/ 6 w 15"/>
                <a:gd name="T9" fmla="*/ 0 h 16"/>
              </a:gdLst>
              <a:ahLst/>
              <a:cxnLst>
                <a:cxn ang="0">
                  <a:pos x="T0" y="T1"/>
                </a:cxn>
                <a:cxn ang="0">
                  <a:pos x="T2" y="T3"/>
                </a:cxn>
                <a:cxn ang="0">
                  <a:pos x="T4" y="T5"/>
                </a:cxn>
                <a:cxn ang="0">
                  <a:pos x="T6" y="T7"/>
                </a:cxn>
                <a:cxn ang="0">
                  <a:pos x="T8" y="T9"/>
                </a:cxn>
              </a:cxnLst>
              <a:rect l="0" t="0" r="r" b="b"/>
              <a:pathLst>
                <a:path w="15" h="16">
                  <a:moveTo>
                    <a:pt x="6" y="0"/>
                  </a:moveTo>
                  <a:lnTo>
                    <a:pt x="0" y="7"/>
                  </a:lnTo>
                  <a:lnTo>
                    <a:pt x="8" y="16"/>
                  </a:lnTo>
                  <a:lnTo>
                    <a:pt x="15" y="1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3022"/>
            <p:cNvSpPr>
              <a:spLocks/>
            </p:cNvSpPr>
            <p:nvPr/>
          </p:nvSpPr>
          <p:spPr bwMode="auto">
            <a:xfrm>
              <a:off x="8010359" y="5478914"/>
              <a:ext cx="76934" cy="118897"/>
            </a:xfrm>
            <a:custGeom>
              <a:avLst/>
              <a:gdLst>
                <a:gd name="T0" fmla="*/ 1 w 11"/>
                <a:gd name="T1" fmla="*/ 0 h 17"/>
                <a:gd name="T2" fmla="*/ 0 w 11"/>
                <a:gd name="T3" fmla="*/ 4 h 17"/>
                <a:gd name="T4" fmla="*/ 3 w 11"/>
                <a:gd name="T5" fmla="*/ 15 h 17"/>
                <a:gd name="T6" fmla="*/ 4 w 11"/>
                <a:gd name="T7" fmla="*/ 17 h 17"/>
                <a:gd name="T8" fmla="*/ 4 w 11"/>
                <a:gd name="T9" fmla="*/ 17 h 17"/>
                <a:gd name="T10" fmla="*/ 11 w 11"/>
                <a:gd name="T11" fmla="*/ 10 h 17"/>
                <a:gd name="T12" fmla="*/ 2 w 11"/>
                <a:gd name="T13" fmla="*/ 0 h 17"/>
                <a:gd name="T14" fmla="*/ 1 w 1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 y="0"/>
                  </a:moveTo>
                  <a:lnTo>
                    <a:pt x="0" y="4"/>
                  </a:lnTo>
                  <a:lnTo>
                    <a:pt x="3" y="15"/>
                  </a:lnTo>
                  <a:lnTo>
                    <a:pt x="4" y="17"/>
                  </a:lnTo>
                  <a:lnTo>
                    <a:pt x="4" y="17"/>
                  </a:lnTo>
                  <a:lnTo>
                    <a:pt x="11" y="10"/>
                  </a:lnTo>
                  <a:lnTo>
                    <a:pt x="2" y="0"/>
                  </a:lnTo>
                  <a:lnTo>
                    <a:pt x="1" y="0"/>
                  </a:lnTo>
                  <a:close/>
                </a:path>
              </a:pathLst>
            </a:custGeom>
            <a:solidFill>
              <a:srgbClr val="C5AB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3023"/>
            <p:cNvSpPr>
              <a:spLocks/>
            </p:cNvSpPr>
            <p:nvPr/>
          </p:nvSpPr>
          <p:spPr bwMode="auto">
            <a:xfrm>
              <a:off x="8010359" y="5478914"/>
              <a:ext cx="76934" cy="118897"/>
            </a:xfrm>
            <a:custGeom>
              <a:avLst/>
              <a:gdLst>
                <a:gd name="T0" fmla="*/ 1 w 11"/>
                <a:gd name="T1" fmla="*/ 0 h 17"/>
                <a:gd name="T2" fmla="*/ 0 w 11"/>
                <a:gd name="T3" fmla="*/ 4 h 17"/>
                <a:gd name="T4" fmla="*/ 3 w 11"/>
                <a:gd name="T5" fmla="*/ 15 h 17"/>
                <a:gd name="T6" fmla="*/ 4 w 11"/>
                <a:gd name="T7" fmla="*/ 17 h 17"/>
                <a:gd name="T8" fmla="*/ 4 w 11"/>
                <a:gd name="T9" fmla="*/ 17 h 17"/>
                <a:gd name="T10" fmla="*/ 11 w 11"/>
                <a:gd name="T11" fmla="*/ 10 h 17"/>
                <a:gd name="T12" fmla="*/ 2 w 11"/>
                <a:gd name="T13" fmla="*/ 0 h 17"/>
                <a:gd name="T14" fmla="*/ 1 w 1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 y="0"/>
                  </a:moveTo>
                  <a:lnTo>
                    <a:pt x="0" y="4"/>
                  </a:lnTo>
                  <a:lnTo>
                    <a:pt x="3" y="15"/>
                  </a:lnTo>
                  <a:lnTo>
                    <a:pt x="4" y="17"/>
                  </a:lnTo>
                  <a:lnTo>
                    <a:pt x="4" y="17"/>
                  </a:lnTo>
                  <a:lnTo>
                    <a:pt x="11" y="10"/>
                  </a:lnTo>
                  <a:lnTo>
                    <a:pt x="2"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3024"/>
            <p:cNvSpPr>
              <a:spLocks/>
            </p:cNvSpPr>
            <p:nvPr/>
          </p:nvSpPr>
          <p:spPr bwMode="auto">
            <a:xfrm>
              <a:off x="7996373" y="5457936"/>
              <a:ext cx="27974" cy="48960"/>
            </a:xfrm>
            <a:custGeom>
              <a:avLst/>
              <a:gdLst>
                <a:gd name="T0" fmla="*/ 0 w 4"/>
                <a:gd name="T1" fmla="*/ 0 h 7"/>
                <a:gd name="T2" fmla="*/ 2 w 4"/>
                <a:gd name="T3" fmla="*/ 7 h 7"/>
                <a:gd name="T4" fmla="*/ 2 w 4"/>
                <a:gd name="T5" fmla="*/ 7 h 7"/>
                <a:gd name="T6" fmla="*/ 2 w 4"/>
                <a:gd name="T7" fmla="*/ 7 h 7"/>
                <a:gd name="T8" fmla="*/ 3 w 4"/>
                <a:gd name="T9" fmla="*/ 3 h 7"/>
                <a:gd name="T10" fmla="*/ 4 w 4"/>
                <a:gd name="T11" fmla="*/ 3 h 7"/>
                <a:gd name="T12" fmla="*/ 0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0"/>
                  </a:moveTo>
                  <a:lnTo>
                    <a:pt x="2" y="7"/>
                  </a:lnTo>
                  <a:lnTo>
                    <a:pt x="2" y="7"/>
                  </a:lnTo>
                  <a:lnTo>
                    <a:pt x="2" y="7"/>
                  </a:lnTo>
                  <a:lnTo>
                    <a:pt x="3" y="3"/>
                  </a:lnTo>
                  <a:lnTo>
                    <a:pt x="4" y="3"/>
                  </a:lnTo>
                  <a:lnTo>
                    <a:pt x="0" y="0"/>
                  </a:lnTo>
                  <a:close/>
                </a:path>
              </a:pathLst>
            </a:custGeom>
            <a:solidFill>
              <a:srgbClr val="3F3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025"/>
            <p:cNvSpPr>
              <a:spLocks/>
            </p:cNvSpPr>
            <p:nvPr/>
          </p:nvSpPr>
          <p:spPr bwMode="auto">
            <a:xfrm>
              <a:off x="7996373" y="5457936"/>
              <a:ext cx="27974" cy="48960"/>
            </a:xfrm>
            <a:custGeom>
              <a:avLst/>
              <a:gdLst>
                <a:gd name="T0" fmla="*/ 0 w 4"/>
                <a:gd name="T1" fmla="*/ 0 h 7"/>
                <a:gd name="T2" fmla="*/ 2 w 4"/>
                <a:gd name="T3" fmla="*/ 7 h 7"/>
                <a:gd name="T4" fmla="*/ 2 w 4"/>
                <a:gd name="T5" fmla="*/ 7 h 7"/>
                <a:gd name="T6" fmla="*/ 2 w 4"/>
                <a:gd name="T7" fmla="*/ 7 h 7"/>
                <a:gd name="T8" fmla="*/ 3 w 4"/>
                <a:gd name="T9" fmla="*/ 3 h 7"/>
                <a:gd name="T10" fmla="*/ 4 w 4"/>
                <a:gd name="T11" fmla="*/ 3 h 7"/>
                <a:gd name="T12" fmla="*/ 0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0"/>
                  </a:moveTo>
                  <a:lnTo>
                    <a:pt x="2" y="7"/>
                  </a:lnTo>
                  <a:lnTo>
                    <a:pt x="2" y="7"/>
                  </a:lnTo>
                  <a:lnTo>
                    <a:pt x="2" y="7"/>
                  </a:lnTo>
                  <a:lnTo>
                    <a:pt x="3" y="3"/>
                  </a:lnTo>
                  <a:lnTo>
                    <a:pt x="4"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群組 35"/>
          <p:cNvGrpSpPr/>
          <p:nvPr/>
        </p:nvGrpSpPr>
        <p:grpSpPr>
          <a:xfrm>
            <a:off x="4715934" y="3264168"/>
            <a:ext cx="6720335" cy="3419612"/>
            <a:chOff x="5961343" y="3767325"/>
            <a:chExt cx="6179128" cy="3090675"/>
          </a:xfrm>
        </p:grpSpPr>
        <p:pic>
          <p:nvPicPr>
            <p:cNvPr id="29" name="圖片 28"/>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792" t="40087" r="73655" b="24774"/>
            <a:stretch/>
          </p:blipFill>
          <p:spPr>
            <a:xfrm>
              <a:off x="5961343" y="3767325"/>
              <a:ext cx="1529542" cy="1546167"/>
            </a:xfrm>
            <a:prstGeom prst="rect">
              <a:avLst/>
            </a:prstGeom>
          </p:spPr>
        </p:pic>
        <p:pic>
          <p:nvPicPr>
            <p:cNvPr id="30" name="圖片 29"/>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8083" t="54659" r="51271" b="9997"/>
            <a:stretch/>
          </p:blipFill>
          <p:spPr>
            <a:xfrm>
              <a:off x="7490885" y="5311833"/>
              <a:ext cx="1571107" cy="1546167"/>
            </a:xfrm>
            <a:prstGeom prst="rect">
              <a:avLst/>
            </a:prstGeom>
          </p:spPr>
        </p:pic>
        <p:pic>
          <p:nvPicPr>
            <p:cNvPr id="31" name="圖片 30"/>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1120" t="54295" r="29040" b="10435"/>
            <a:stretch/>
          </p:blipFill>
          <p:spPr>
            <a:xfrm>
              <a:off x="9061992" y="3767325"/>
              <a:ext cx="1479665" cy="1546167"/>
            </a:xfrm>
            <a:prstGeom prst="rect">
              <a:avLst/>
            </a:prstGeom>
          </p:spPr>
        </p:pic>
        <p:pic>
          <p:nvPicPr>
            <p:cNvPr id="32" name="圖片 31"/>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2832" t="38423" r="7019" b="24766"/>
            <a:stretch/>
          </p:blipFill>
          <p:spPr>
            <a:xfrm>
              <a:off x="10541657" y="5286126"/>
              <a:ext cx="1598814" cy="1546167"/>
            </a:xfrm>
            <a:prstGeom prst="rect">
              <a:avLst/>
            </a:prstGeom>
          </p:spPr>
        </p:pic>
      </p:grpSp>
      <p:pic>
        <p:nvPicPr>
          <p:cNvPr id="34" name="圖片 3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0640" t="4639" r="30387" b="52413"/>
          <a:stretch/>
        </p:blipFill>
        <p:spPr>
          <a:xfrm>
            <a:off x="86867" y="3363215"/>
            <a:ext cx="4833718" cy="2996278"/>
          </a:xfrm>
          <a:prstGeom prst="rect">
            <a:avLst/>
          </a:prstGeom>
        </p:spPr>
      </p:pic>
      <p:sp>
        <p:nvSpPr>
          <p:cNvPr id="37" name="文字方塊 36"/>
          <p:cNvSpPr txBox="1"/>
          <p:nvPr/>
        </p:nvSpPr>
        <p:spPr>
          <a:xfrm>
            <a:off x="552328" y="1235324"/>
            <a:ext cx="11067486" cy="2031325"/>
          </a:xfrm>
          <a:prstGeom prst="rect">
            <a:avLst/>
          </a:prstGeom>
          <a:noFill/>
        </p:spPr>
        <p:txBody>
          <a:bodyPr wrap="square" rtlCol="0">
            <a:spAutoFit/>
          </a:bodyPr>
          <a:lstStyle/>
          <a:p>
            <a:pPr marL="342900" indent="-342900">
              <a:buFont typeface="Wingdings" panose="05000000000000000000" pitchFamily="2" charset="2"/>
              <a:buChar char="u"/>
            </a:pPr>
            <a:r>
              <a:rPr lang="zh-TW" altLang="en-US" sz="2000" dirty="0">
                <a:solidFill>
                  <a:schemeClr val="tx2"/>
                </a:solidFill>
                <a:latin typeface="標楷體" pitchFamily="65" charset="-120"/>
                <a:ea typeface="標楷體" pitchFamily="65" charset="-120"/>
              </a:rPr>
              <a:t>現今已邁入了</a:t>
            </a:r>
            <a:r>
              <a:rPr lang="zh-TW" altLang="en-US" sz="2000" dirty="0">
                <a:solidFill>
                  <a:srgbClr val="FF0000"/>
                </a:solidFill>
                <a:latin typeface="標楷體" pitchFamily="65" charset="-120"/>
                <a:ea typeface="標楷體" pitchFamily="65" charset="-120"/>
              </a:rPr>
              <a:t>工業</a:t>
            </a:r>
            <a:r>
              <a:rPr lang="en-US" altLang="zh-TW" sz="2000" dirty="0">
                <a:solidFill>
                  <a:srgbClr val="FF0000"/>
                </a:solidFill>
                <a:latin typeface="標楷體" pitchFamily="65" charset="-120"/>
                <a:ea typeface="標楷體" pitchFamily="65" charset="-120"/>
              </a:rPr>
              <a:t>4.0</a:t>
            </a:r>
            <a:r>
              <a:rPr lang="zh-TW" altLang="en-US" sz="2000" dirty="0">
                <a:solidFill>
                  <a:schemeClr val="tx2"/>
                </a:solidFill>
                <a:latin typeface="標楷體" pitchFamily="65" charset="-120"/>
                <a:ea typeface="標楷體" pitchFamily="65" charset="-120"/>
              </a:rPr>
              <a:t>的行業中，所謂</a:t>
            </a:r>
            <a:r>
              <a:rPr lang="zh-TW" altLang="en-US" sz="2000" dirty="0">
                <a:solidFill>
                  <a:srgbClr val="FF0000"/>
                </a:solidFill>
                <a:latin typeface="標楷體" pitchFamily="65" charset="-120"/>
                <a:ea typeface="標楷體" pitchFamily="65" charset="-120"/>
              </a:rPr>
              <a:t>工業</a:t>
            </a:r>
            <a:r>
              <a:rPr lang="en-US" altLang="zh-TW" sz="2000" dirty="0">
                <a:solidFill>
                  <a:srgbClr val="FF0000"/>
                </a:solidFill>
                <a:latin typeface="標楷體" pitchFamily="65" charset="-120"/>
                <a:ea typeface="標楷體" pitchFamily="65" charset="-120"/>
              </a:rPr>
              <a:t>4.0</a:t>
            </a:r>
            <a:r>
              <a:rPr lang="zh-TW" altLang="en-US" sz="2000" dirty="0">
                <a:solidFill>
                  <a:schemeClr val="tx2"/>
                </a:solidFill>
                <a:latin typeface="標楷體" pitchFamily="65" charset="-120"/>
                <a:ea typeface="標楷體" pitchFamily="65" charset="-120"/>
              </a:rPr>
              <a:t>是指製造技術自動化和數據交換趨勢的名稱，其包括</a:t>
            </a:r>
            <a:r>
              <a:rPr lang="zh-TW" altLang="en-US" sz="2000" dirty="0">
                <a:solidFill>
                  <a:srgbClr val="FF0000"/>
                </a:solidFill>
                <a:latin typeface="標楷體" pitchFamily="65" charset="-120"/>
                <a:ea typeface="標楷體" pitchFamily="65" charset="-120"/>
              </a:rPr>
              <a:t>網路物理系統，物聯網，雲端計算以其認知計算</a:t>
            </a:r>
            <a:r>
              <a:rPr lang="zh-TW" altLang="en-US" sz="2000" dirty="0">
                <a:solidFill>
                  <a:schemeClr val="tx2"/>
                </a:solidFill>
                <a:latin typeface="標楷體" pitchFamily="65" charset="-120"/>
                <a:ea typeface="標楷體" pitchFamily="65" charset="-120"/>
              </a:rPr>
              <a:t>，也被稱為第四次工業革命，其中促進</a:t>
            </a:r>
            <a:r>
              <a:rPr lang="zh-TW" altLang="en-US" sz="2000" dirty="0" smtClean="0">
                <a:solidFill>
                  <a:schemeClr val="tx2"/>
                </a:solidFill>
                <a:latin typeface="標楷體" pitchFamily="65" charset="-120"/>
                <a:ea typeface="標楷體" pitchFamily="65" charset="-120"/>
              </a:rPr>
              <a:t>了</a:t>
            </a:r>
            <a:r>
              <a:rPr lang="zh-TW" altLang="en-US" sz="2000" dirty="0" smtClean="0">
                <a:solidFill>
                  <a:srgbClr val="FF0000"/>
                </a:solidFill>
                <a:latin typeface="標楷體" pitchFamily="65" charset="-120"/>
                <a:ea typeface="標楷體" pitchFamily="65" charset="-120"/>
              </a:rPr>
              <a:t>智慧</a:t>
            </a:r>
            <a:r>
              <a:rPr lang="zh-TW" altLang="en-US" sz="2000" dirty="0">
                <a:solidFill>
                  <a:srgbClr val="FF0000"/>
                </a:solidFill>
                <a:latin typeface="標楷體" pitchFamily="65" charset="-120"/>
                <a:ea typeface="標楷體" pitchFamily="65" charset="-120"/>
              </a:rPr>
              <a:t>工廠</a:t>
            </a:r>
            <a:r>
              <a:rPr lang="zh-TW" altLang="en-US" sz="2000" dirty="0">
                <a:solidFill>
                  <a:schemeClr val="tx2"/>
                </a:solidFill>
                <a:latin typeface="標楷體" pitchFamily="65" charset="-120"/>
                <a:ea typeface="標楷體" pitchFamily="65" charset="-120"/>
              </a:rPr>
              <a:t>這一概念，在智慧工廠中，所有的設備皆用互聯網連接，可以互相通信以及與端監控。</a:t>
            </a:r>
            <a:endParaRPr lang="en-US" altLang="zh-TW" sz="2000" dirty="0">
              <a:solidFill>
                <a:schemeClr val="tx2"/>
              </a:solidFill>
              <a:latin typeface="標楷體" pitchFamily="65" charset="-120"/>
              <a:ea typeface="標楷體" pitchFamily="65" charset="-120"/>
            </a:endParaRPr>
          </a:p>
          <a:p>
            <a:pPr marL="342900" indent="-342900">
              <a:buFont typeface="Wingdings" panose="05000000000000000000" pitchFamily="2" charset="2"/>
              <a:buChar char="u"/>
            </a:pPr>
            <a:r>
              <a:rPr lang="zh-TW" altLang="en-US" sz="2000" dirty="0" smtClean="0">
                <a:solidFill>
                  <a:schemeClr val="tx2"/>
                </a:solidFill>
                <a:latin typeface="標楷體" pitchFamily="65" charset="-120"/>
                <a:ea typeface="標楷體" pitchFamily="65" charset="-120"/>
              </a:rPr>
              <a:t>而</a:t>
            </a:r>
            <a:r>
              <a:rPr lang="zh-TW" altLang="en-US" sz="2000" dirty="0">
                <a:solidFill>
                  <a:schemeClr val="tx2"/>
                </a:solidFill>
                <a:latin typeface="標楷體" pitchFamily="65" charset="-120"/>
                <a:ea typeface="標楷體" pitchFamily="65" charset="-120"/>
              </a:rPr>
              <a:t>以台灣來說，台灣大多都是中小型企業，儘管又辦法讓工廠進行自動化生產，卻無法有效的收集其資料以及保存，這個時候</a:t>
            </a:r>
            <a:r>
              <a:rPr lang="zh-TW" altLang="en-US" sz="2000" dirty="0">
                <a:solidFill>
                  <a:srgbClr val="FF0000"/>
                </a:solidFill>
                <a:latin typeface="標楷體" pitchFamily="65" charset="-120"/>
                <a:ea typeface="標楷體" pitchFamily="65" charset="-120"/>
              </a:rPr>
              <a:t>智慧機上盒</a:t>
            </a:r>
            <a:r>
              <a:rPr lang="zh-TW" altLang="en-US" sz="2000" dirty="0">
                <a:solidFill>
                  <a:schemeClr val="tx2"/>
                </a:solidFill>
                <a:latin typeface="標楷體" pitchFamily="65" charset="-120"/>
                <a:ea typeface="標楷體" pitchFamily="65" charset="-120"/>
              </a:rPr>
              <a:t>就可以給予這些中小企業非常大的幫助。</a:t>
            </a:r>
            <a:endParaRPr lang="en-US" altLang="zh-TW" sz="2000" dirty="0">
              <a:solidFill>
                <a:schemeClr val="tx2"/>
              </a:solidFill>
              <a:latin typeface="標楷體" pitchFamily="65" charset="-120"/>
              <a:ea typeface="標楷體" pitchFamily="65" charset="-120"/>
            </a:endParaRPr>
          </a:p>
          <a:p>
            <a:pPr>
              <a:lnSpc>
                <a:spcPct val="130000"/>
              </a:lnSpc>
            </a:pPr>
            <a:endParaRPr lang="zh-TW" altLang="en-US" sz="2000" dirty="0" smtClean="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62132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07195" y="189694"/>
            <a:ext cx="3028205" cy="699595"/>
          </a:xfrm>
        </p:spPr>
        <p:txBody>
          <a:bodyPr>
            <a:normAutofit fontScale="90000"/>
          </a:bodyPr>
          <a:lstStyle/>
          <a:p>
            <a:r>
              <a:rPr lang="zh-TW" altLang="en-US" sz="3600" u="sng" dirty="0">
                <a:latin typeface="標楷體" pitchFamily="65" charset="-120"/>
                <a:ea typeface="標楷體" pitchFamily="65" charset="-120"/>
              </a:rPr>
              <a:t>智慧機上盒運用</a:t>
            </a:r>
            <a:endParaRPr lang="zh-TW" altLang="en-US" u="sng" dirty="0">
              <a:latin typeface="標楷體" panose="03000509000000000000" pitchFamily="65" charset="-120"/>
              <a:ea typeface="標楷體" panose="03000509000000000000" pitchFamily="65" charset="-120"/>
            </a:endParaRPr>
          </a:p>
        </p:txBody>
      </p:sp>
      <p:grpSp>
        <p:nvGrpSpPr>
          <p:cNvPr id="4" name="群組 3"/>
          <p:cNvGrpSpPr/>
          <p:nvPr/>
        </p:nvGrpSpPr>
        <p:grpSpPr>
          <a:xfrm rot="11281684">
            <a:off x="481699" y="365009"/>
            <a:ext cx="428558" cy="446020"/>
            <a:chOff x="7996373" y="5450940"/>
            <a:chExt cx="531537" cy="538535"/>
          </a:xfrm>
        </p:grpSpPr>
        <p:sp>
          <p:nvSpPr>
            <p:cNvPr id="5" name="Freeform 3004"/>
            <p:cNvSpPr>
              <a:spLocks/>
            </p:cNvSpPr>
            <p:nvPr/>
          </p:nvSpPr>
          <p:spPr bwMode="auto">
            <a:xfrm>
              <a:off x="8021783" y="5461463"/>
              <a:ext cx="382802" cy="412576"/>
            </a:xfrm>
            <a:custGeom>
              <a:avLst/>
              <a:gdLst>
                <a:gd name="T0" fmla="*/ 20 w 62"/>
                <a:gd name="T1" fmla="*/ 7 h 62"/>
                <a:gd name="T2" fmla="*/ 20 w 62"/>
                <a:gd name="T3" fmla="*/ 7 h 62"/>
                <a:gd name="T4" fmla="*/ 20 w 62"/>
                <a:gd name="T5" fmla="*/ 7 h 62"/>
                <a:gd name="T6" fmla="*/ 0 w 62"/>
                <a:gd name="T7" fmla="*/ 0 h 62"/>
                <a:gd name="T8" fmla="*/ 6 w 62"/>
                <a:gd name="T9" fmla="*/ 21 h 62"/>
                <a:gd name="T10" fmla="*/ 6 w 62"/>
                <a:gd name="T11" fmla="*/ 21 h 62"/>
                <a:gd name="T12" fmla="*/ 6 w 62"/>
                <a:gd name="T13" fmla="*/ 21 h 62"/>
                <a:gd name="T14" fmla="*/ 48 w 62"/>
                <a:gd name="T15" fmla="*/ 62 h 62"/>
                <a:gd name="T16" fmla="*/ 62 w 62"/>
                <a:gd name="T17" fmla="*/ 48 h 62"/>
                <a:gd name="T18" fmla="*/ 20 w 62"/>
                <a:gd name="T19"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20" y="7"/>
                  </a:moveTo>
                  <a:lnTo>
                    <a:pt x="20" y="7"/>
                  </a:lnTo>
                  <a:lnTo>
                    <a:pt x="20" y="7"/>
                  </a:lnTo>
                  <a:lnTo>
                    <a:pt x="0" y="0"/>
                  </a:lnTo>
                  <a:lnTo>
                    <a:pt x="6" y="21"/>
                  </a:lnTo>
                  <a:lnTo>
                    <a:pt x="6" y="21"/>
                  </a:lnTo>
                  <a:lnTo>
                    <a:pt x="6" y="21"/>
                  </a:lnTo>
                  <a:lnTo>
                    <a:pt x="48" y="62"/>
                  </a:lnTo>
                  <a:lnTo>
                    <a:pt x="62" y="48"/>
                  </a:lnTo>
                  <a:lnTo>
                    <a:pt x="20" y="7"/>
                  </a:lnTo>
                  <a:close/>
                </a:path>
              </a:pathLst>
            </a:custGeom>
            <a:solidFill>
              <a:srgbClr val="E0A3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3005"/>
            <p:cNvSpPr>
              <a:spLocks/>
            </p:cNvSpPr>
            <p:nvPr/>
          </p:nvSpPr>
          <p:spPr bwMode="auto">
            <a:xfrm>
              <a:off x="7996373" y="5450940"/>
              <a:ext cx="433621" cy="433621"/>
            </a:xfrm>
            <a:custGeom>
              <a:avLst/>
              <a:gdLst>
                <a:gd name="T0" fmla="*/ 20 w 62"/>
                <a:gd name="T1" fmla="*/ 7 h 62"/>
                <a:gd name="T2" fmla="*/ 20 w 62"/>
                <a:gd name="T3" fmla="*/ 7 h 62"/>
                <a:gd name="T4" fmla="*/ 20 w 62"/>
                <a:gd name="T5" fmla="*/ 7 h 62"/>
                <a:gd name="T6" fmla="*/ 0 w 62"/>
                <a:gd name="T7" fmla="*/ 0 h 62"/>
                <a:gd name="T8" fmla="*/ 6 w 62"/>
                <a:gd name="T9" fmla="*/ 21 h 62"/>
                <a:gd name="T10" fmla="*/ 6 w 62"/>
                <a:gd name="T11" fmla="*/ 21 h 62"/>
                <a:gd name="T12" fmla="*/ 6 w 62"/>
                <a:gd name="T13" fmla="*/ 21 h 62"/>
                <a:gd name="T14" fmla="*/ 48 w 62"/>
                <a:gd name="T15" fmla="*/ 62 h 62"/>
                <a:gd name="T16" fmla="*/ 62 w 62"/>
                <a:gd name="T17" fmla="*/ 48 h 62"/>
                <a:gd name="T18" fmla="*/ 20 w 62"/>
                <a:gd name="T19"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20" y="7"/>
                  </a:moveTo>
                  <a:lnTo>
                    <a:pt x="20" y="7"/>
                  </a:lnTo>
                  <a:lnTo>
                    <a:pt x="20" y="7"/>
                  </a:lnTo>
                  <a:lnTo>
                    <a:pt x="0" y="0"/>
                  </a:lnTo>
                  <a:lnTo>
                    <a:pt x="6" y="21"/>
                  </a:lnTo>
                  <a:lnTo>
                    <a:pt x="6" y="21"/>
                  </a:lnTo>
                  <a:lnTo>
                    <a:pt x="6" y="21"/>
                  </a:lnTo>
                  <a:lnTo>
                    <a:pt x="48" y="62"/>
                  </a:lnTo>
                  <a:lnTo>
                    <a:pt x="62" y="48"/>
                  </a:lnTo>
                  <a:lnTo>
                    <a:pt x="2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3006"/>
            <p:cNvSpPr>
              <a:spLocks/>
            </p:cNvSpPr>
            <p:nvPr/>
          </p:nvSpPr>
          <p:spPr bwMode="auto">
            <a:xfrm>
              <a:off x="8311102" y="5772658"/>
              <a:ext cx="160863" cy="160863"/>
            </a:xfrm>
            <a:custGeom>
              <a:avLst/>
              <a:gdLst>
                <a:gd name="T0" fmla="*/ 9 w 23"/>
                <a:gd name="T1" fmla="*/ 23 h 23"/>
                <a:gd name="T2" fmla="*/ 0 w 23"/>
                <a:gd name="T3" fmla="*/ 14 h 23"/>
                <a:gd name="T4" fmla="*/ 14 w 23"/>
                <a:gd name="T5" fmla="*/ 0 h 23"/>
                <a:gd name="T6" fmla="*/ 23 w 23"/>
                <a:gd name="T7" fmla="*/ 10 h 23"/>
                <a:gd name="T8" fmla="*/ 9 w 23"/>
                <a:gd name="T9" fmla="*/ 23 h 23"/>
              </a:gdLst>
              <a:ahLst/>
              <a:cxnLst>
                <a:cxn ang="0">
                  <a:pos x="T0" y="T1"/>
                </a:cxn>
                <a:cxn ang="0">
                  <a:pos x="T2" y="T3"/>
                </a:cxn>
                <a:cxn ang="0">
                  <a:pos x="T4" y="T5"/>
                </a:cxn>
                <a:cxn ang="0">
                  <a:pos x="T6" y="T7"/>
                </a:cxn>
                <a:cxn ang="0">
                  <a:pos x="T8" y="T9"/>
                </a:cxn>
              </a:cxnLst>
              <a:rect l="0" t="0" r="r" b="b"/>
              <a:pathLst>
                <a:path w="23" h="23">
                  <a:moveTo>
                    <a:pt x="9" y="23"/>
                  </a:moveTo>
                  <a:lnTo>
                    <a:pt x="0" y="14"/>
                  </a:lnTo>
                  <a:lnTo>
                    <a:pt x="14" y="0"/>
                  </a:lnTo>
                  <a:lnTo>
                    <a:pt x="23" y="10"/>
                  </a:lnTo>
                  <a:lnTo>
                    <a:pt x="9" y="23"/>
                  </a:lnTo>
                  <a:close/>
                </a:path>
              </a:pathLst>
            </a:custGeom>
            <a:solidFill>
              <a:srgbClr val="C0C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3007"/>
            <p:cNvSpPr>
              <a:spLocks/>
            </p:cNvSpPr>
            <p:nvPr/>
          </p:nvSpPr>
          <p:spPr bwMode="auto">
            <a:xfrm>
              <a:off x="8311102" y="5772658"/>
              <a:ext cx="160863" cy="160863"/>
            </a:xfrm>
            <a:custGeom>
              <a:avLst/>
              <a:gdLst>
                <a:gd name="T0" fmla="*/ 9 w 23"/>
                <a:gd name="T1" fmla="*/ 23 h 23"/>
                <a:gd name="T2" fmla="*/ 0 w 23"/>
                <a:gd name="T3" fmla="*/ 14 h 23"/>
                <a:gd name="T4" fmla="*/ 14 w 23"/>
                <a:gd name="T5" fmla="*/ 0 h 23"/>
                <a:gd name="T6" fmla="*/ 23 w 23"/>
                <a:gd name="T7" fmla="*/ 10 h 23"/>
                <a:gd name="T8" fmla="*/ 9 w 23"/>
                <a:gd name="T9" fmla="*/ 23 h 23"/>
              </a:gdLst>
              <a:ahLst/>
              <a:cxnLst>
                <a:cxn ang="0">
                  <a:pos x="T0" y="T1"/>
                </a:cxn>
                <a:cxn ang="0">
                  <a:pos x="T2" y="T3"/>
                </a:cxn>
                <a:cxn ang="0">
                  <a:pos x="T4" y="T5"/>
                </a:cxn>
                <a:cxn ang="0">
                  <a:pos x="T6" y="T7"/>
                </a:cxn>
                <a:cxn ang="0">
                  <a:pos x="T8" y="T9"/>
                </a:cxn>
              </a:cxnLst>
              <a:rect l="0" t="0" r="r" b="b"/>
              <a:pathLst>
                <a:path w="23" h="23">
                  <a:moveTo>
                    <a:pt x="9" y="23"/>
                  </a:moveTo>
                  <a:lnTo>
                    <a:pt x="0" y="14"/>
                  </a:lnTo>
                  <a:lnTo>
                    <a:pt x="14" y="0"/>
                  </a:lnTo>
                  <a:lnTo>
                    <a:pt x="23" y="10"/>
                  </a:lnTo>
                  <a:lnTo>
                    <a:pt x="9"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3008"/>
            <p:cNvSpPr>
              <a:spLocks/>
            </p:cNvSpPr>
            <p:nvPr/>
          </p:nvSpPr>
          <p:spPr bwMode="auto">
            <a:xfrm>
              <a:off x="8374043" y="5828610"/>
              <a:ext cx="153867" cy="160863"/>
            </a:xfrm>
            <a:custGeom>
              <a:avLst/>
              <a:gdLst>
                <a:gd name="T0" fmla="*/ 22 w 22"/>
                <a:gd name="T1" fmla="*/ 10 h 23"/>
                <a:gd name="T2" fmla="*/ 13 w 22"/>
                <a:gd name="T3" fmla="*/ 0 h 23"/>
                <a:gd name="T4" fmla="*/ 0 w 22"/>
                <a:gd name="T5" fmla="*/ 14 h 23"/>
                <a:gd name="T6" fmla="*/ 8 w 22"/>
                <a:gd name="T7" fmla="*/ 23 h 23"/>
                <a:gd name="T8" fmla="*/ 22 w 22"/>
                <a:gd name="T9" fmla="*/ 10 h 23"/>
              </a:gdLst>
              <a:ahLst/>
              <a:cxnLst>
                <a:cxn ang="0">
                  <a:pos x="T0" y="T1"/>
                </a:cxn>
                <a:cxn ang="0">
                  <a:pos x="T2" y="T3"/>
                </a:cxn>
                <a:cxn ang="0">
                  <a:pos x="T4" y="T5"/>
                </a:cxn>
                <a:cxn ang="0">
                  <a:pos x="T6" y="T7"/>
                </a:cxn>
                <a:cxn ang="0">
                  <a:pos x="T8" y="T9"/>
                </a:cxn>
              </a:cxnLst>
              <a:rect l="0" t="0" r="r" b="b"/>
              <a:pathLst>
                <a:path w="22" h="23">
                  <a:moveTo>
                    <a:pt x="22" y="10"/>
                  </a:moveTo>
                  <a:lnTo>
                    <a:pt x="13" y="0"/>
                  </a:lnTo>
                  <a:lnTo>
                    <a:pt x="0" y="14"/>
                  </a:lnTo>
                  <a:lnTo>
                    <a:pt x="8" y="23"/>
                  </a:lnTo>
                  <a:lnTo>
                    <a:pt x="22" y="10"/>
                  </a:lnTo>
                  <a:close/>
                </a:path>
              </a:pathLst>
            </a:custGeom>
            <a:solidFill>
              <a:srgbClr val="DD70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3009"/>
            <p:cNvSpPr>
              <a:spLocks/>
            </p:cNvSpPr>
            <p:nvPr/>
          </p:nvSpPr>
          <p:spPr bwMode="auto">
            <a:xfrm>
              <a:off x="8374043" y="5828610"/>
              <a:ext cx="153867" cy="160863"/>
            </a:xfrm>
            <a:custGeom>
              <a:avLst/>
              <a:gdLst>
                <a:gd name="T0" fmla="*/ 22 w 22"/>
                <a:gd name="T1" fmla="*/ 10 h 23"/>
                <a:gd name="T2" fmla="*/ 13 w 22"/>
                <a:gd name="T3" fmla="*/ 0 h 23"/>
                <a:gd name="T4" fmla="*/ 0 w 22"/>
                <a:gd name="T5" fmla="*/ 14 h 23"/>
                <a:gd name="T6" fmla="*/ 8 w 22"/>
                <a:gd name="T7" fmla="*/ 23 h 23"/>
                <a:gd name="T8" fmla="*/ 22 w 22"/>
                <a:gd name="T9" fmla="*/ 10 h 23"/>
              </a:gdLst>
              <a:ahLst/>
              <a:cxnLst>
                <a:cxn ang="0">
                  <a:pos x="T0" y="T1"/>
                </a:cxn>
                <a:cxn ang="0">
                  <a:pos x="T2" y="T3"/>
                </a:cxn>
                <a:cxn ang="0">
                  <a:pos x="T4" y="T5"/>
                </a:cxn>
                <a:cxn ang="0">
                  <a:pos x="T6" y="T7"/>
                </a:cxn>
                <a:cxn ang="0">
                  <a:pos x="T8" y="T9"/>
                </a:cxn>
              </a:cxnLst>
              <a:rect l="0" t="0" r="r" b="b"/>
              <a:pathLst>
                <a:path w="22" h="23">
                  <a:moveTo>
                    <a:pt x="22" y="10"/>
                  </a:moveTo>
                  <a:lnTo>
                    <a:pt x="13" y="0"/>
                  </a:lnTo>
                  <a:lnTo>
                    <a:pt x="0" y="14"/>
                  </a:lnTo>
                  <a:lnTo>
                    <a:pt x="8" y="23"/>
                  </a:lnTo>
                  <a:lnTo>
                    <a:pt x="22"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3010"/>
            <p:cNvSpPr>
              <a:spLocks/>
            </p:cNvSpPr>
            <p:nvPr/>
          </p:nvSpPr>
          <p:spPr bwMode="auto">
            <a:xfrm>
              <a:off x="8010359" y="5471922"/>
              <a:ext cx="125889" cy="125889"/>
            </a:xfrm>
            <a:custGeom>
              <a:avLst/>
              <a:gdLst>
                <a:gd name="T0" fmla="*/ 18 w 18"/>
                <a:gd name="T1" fmla="*/ 4 h 18"/>
                <a:gd name="T2" fmla="*/ 18 w 18"/>
                <a:gd name="T3" fmla="*/ 4 h 18"/>
                <a:gd name="T4" fmla="*/ 5 w 18"/>
                <a:gd name="T5" fmla="*/ 0 h 18"/>
                <a:gd name="T6" fmla="*/ 3 w 18"/>
                <a:gd name="T7" fmla="*/ 1 h 18"/>
                <a:gd name="T8" fmla="*/ 1 w 18"/>
                <a:gd name="T9" fmla="*/ 1 h 18"/>
                <a:gd name="T10" fmla="*/ 0 w 18"/>
                <a:gd name="T11" fmla="*/ 5 h 18"/>
                <a:gd name="T12" fmla="*/ 4 w 18"/>
                <a:gd name="T13" fmla="*/ 18 h 18"/>
                <a:gd name="T14" fmla="*/ 4 w 18"/>
                <a:gd name="T15" fmla="*/ 18 h 18"/>
                <a:gd name="T16" fmla="*/ 4 w 18"/>
                <a:gd name="T17" fmla="*/ 18 h 18"/>
                <a:gd name="T18" fmla="*/ 18 w 18"/>
                <a:gd name="T19" fmla="*/ 4 h 18"/>
                <a:gd name="T20" fmla="*/ 18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8" y="4"/>
                  </a:moveTo>
                  <a:lnTo>
                    <a:pt x="18" y="4"/>
                  </a:lnTo>
                  <a:lnTo>
                    <a:pt x="5" y="0"/>
                  </a:lnTo>
                  <a:lnTo>
                    <a:pt x="3" y="1"/>
                  </a:lnTo>
                  <a:lnTo>
                    <a:pt x="1" y="1"/>
                  </a:lnTo>
                  <a:lnTo>
                    <a:pt x="0" y="5"/>
                  </a:lnTo>
                  <a:lnTo>
                    <a:pt x="4" y="18"/>
                  </a:lnTo>
                  <a:lnTo>
                    <a:pt x="4" y="18"/>
                  </a:lnTo>
                  <a:lnTo>
                    <a:pt x="4" y="18"/>
                  </a:lnTo>
                  <a:lnTo>
                    <a:pt x="18" y="4"/>
                  </a:lnTo>
                  <a:lnTo>
                    <a:pt x="18" y="4"/>
                  </a:lnTo>
                  <a:close/>
                </a:path>
              </a:pathLst>
            </a:custGeom>
            <a:solidFill>
              <a:srgbClr val="EEC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3011"/>
            <p:cNvSpPr>
              <a:spLocks/>
            </p:cNvSpPr>
            <p:nvPr/>
          </p:nvSpPr>
          <p:spPr bwMode="auto">
            <a:xfrm>
              <a:off x="8010359" y="5471922"/>
              <a:ext cx="125889" cy="125889"/>
            </a:xfrm>
            <a:custGeom>
              <a:avLst/>
              <a:gdLst>
                <a:gd name="T0" fmla="*/ 18 w 18"/>
                <a:gd name="T1" fmla="*/ 4 h 18"/>
                <a:gd name="T2" fmla="*/ 18 w 18"/>
                <a:gd name="T3" fmla="*/ 4 h 18"/>
                <a:gd name="T4" fmla="*/ 5 w 18"/>
                <a:gd name="T5" fmla="*/ 0 h 18"/>
                <a:gd name="T6" fmla="*/ 3 w 18"/>
                <a:gd name="T7" fmla="*/ 1 h 18"/>
                <a:gd name="T8" fmla="*/ 1 w 18"/>
                <a:gd name="T9" fmla="*/ 1 h 18"/>
                <a:gd name="T10" fmla="*/ 0 w 18"/>
                <a:gd name="T11" fmla="*/ 5 h 18"/>
                <a:gd name="T12" fmla="*/ 4 w 18"/>
                <a:gd name="T13" fmla="*/ 18 h 18"/>
                <a:gd name="T14" fmla="*/ 4 w 18"/>
                <a:gd name="T15" fmla="*/ 18 h 18"/>
                <a:gd name="T16" fmla="*/ 4 w 18"/>
                <a:gd name="T17" fmla="*/ 18 h 18"/>
                <a:gd name="T18" fmla="*/ 18 w 18"/>
                <a:gd name="T19" fmla="*/ 4 h 18"/>
                <a:gd name="T20" fmla="*/ 18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8" y="4"/>
                  </a:moveTo>
                  <a:lnTo>
                    <a:pt x="18" y="4"/>
                  </a:lnTo>
                  <a:lnTo>
                    <a:pt x="5" y="0"/>
                  </a:lnTo>
                  <a:lnTo>
                    <a:pt x="3" y="1"/>
                  </a:lnTo>
                  <a:lnTo>
                    <a:pt x="1" y="1"/>
                  </a:lnTo>
                  <a:lnTo>
                    <a:pt x="0" y="5"/>
                  </a:lnTo>
                  <a:lnTo>
                    <a:pt x="4" y="18"/>
                  </a:lnTo>
                  <a:lnTo>
                    <a:pt x="4" y="18"/>
                  </a:lnTo>
                  <a:lnTo>
                    <a:pt x="4" y="18"/>
                  </a:lnTo>
                  <a:lnTo>
                    <a:pt x="18" y="4"/>
                  </a:lnTo>
                  <a:lnTo>
                    <a:pt x="18"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3012"/>
            <p:cNvSpPr>
              <a:spLocks/>
            </p:cNvSpPr>
            <p:nvPr/>
          </p:nvSpPr>
          <p:spPr bwMode="auto">
            <a:xfrm>
              <a:off x="7996373" y="5450940"/>
              <a:ext cx="48960" cy="55952"/>
            </a:xfrm>
            <a:custGeom>
              <a:avLst/>
              <a:gdLst>
                <a:gd name="T0" fmla="*/ 7 w 7"/>
                <a:gd name="T1" fmla="*/ 3 h 8"/>
                <a:gd name="T2" fmla="*/ 0 w 7"/>
                <a:gd name="T3" fmla="*/ 0 h 8"/>
                <a:gd name="T4" fmla="*/ 2 w 7"/>
                <a:gd name="T5" fmla="*/ 8 h 8"/>
                <a:gd name="T6" fmla="*/ 3 w 7"/>
                <a:gd name="T7" fmla="*/ 4 h 8"/>
                <a:gd name="T8" fmla="*/ 5 w 7"/>
                <a:gd name="T9" fmla="*/ 4 h 8"/>
                <a:gd name="T10" fmla="*/ 7 w 7"/>
                <a:gd name="T11" fmla="*/ 3 h 8"/>
              </a:gdLst>
              <a:ahLst/>
              <a:cxnLst>
                <a:cxn ang="0">
                  <a:pos x="T0" y="T1"/>
                </a:cxn>
                <a:cxn ang="0">
                  <a:pos x="T2" y="T3"/>
                </a:cxn>
                <a:cxn ang="0">
                  <a:pos x="T4" y="T5"/>
                </a:cxn>
                <a:cxn ang="0">
                  <a:pos x="T6" y="T7"/>
                </a:cxn>
                <a:cxn ang="0">
                  <a:pos x="T8" y="T9"/>
                </a:cxn>
                <a:cxn ang="0">
                  <a:pos x="T10" y="T11"/>
                </a:cxn>
              </a:cxnLst>
              <a:rect l="0" t="0" r="r" b="b"/>
              <a:pathLst>
                <a:path w="7" h="8">
                  <a:moveTo>
                    <a:pt x="7" y="3"/>
                  </a:moveTo>
                  <a:lnTo>
                    <a:pt x="0" y="0"/>
                  </a:lnTo>
                  <a:lnTo>
                    <a:pt x="2" y="8"/>
                  </a:lnTo>
                  <a:lnTo>
                    <a:pt x="3" y="4"/>
                  </a:lnTo>
                  <a:lnTo>
                    <a:pt x="5" y="4"/>
                  </a:lnTo>
                  <a:lnTo>
                    <a:pt x="7" y="3"/>
                  </a:lnTo>
                  <a:close/>
                </a:path>
              </a:pathLst>
            </a:custGeom>
            <a:solidFill>
              <a:srgbClr val="4948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013"/>
            <p:cNvSpPr>
              <a:spLocks/>
            </p:cNvSpPr>
            <p:nvPr/>
          </p:nvSpPr>
          <p:spPr bwMode="auto">
            <a:xfrm>
              <a:off x="7996373" y="5450940"/>
              <a:ext cx="48960" cy="55952"/>
            </a:xfrm>
            <a:custGeom>
              <a:avLst/>
              <a:gdLst>
                <a:gd name="T0" fmla="*/ 7 w 7"/>
                <a:gd name="T1" fmla="*/ 3 h 8"/>
                <a:gd name="T2" fmla="*/ 0 w 7"/>
                <a:gd name="T3" fmla="*/ 0 h 8"/>
                <a:gd name="T4" fmla="*/ 2 w 7"/>
                <a:gd name="T5" fmla="*/ 8 h 8"/>
                <a:gd name="T6" fmla="*/ 3 w 7"/>
                <a:gd name="T7" fmla="*/ 4 h 8"/>
                <a:gd name="T8" fmla="*/ 5 w 7"/>
                <a:gd name="T9" fmla="*/ 4 h 8"/>
                <a:gd name="T10" fmla="*/ 7 w 7"/>
                <a:gd name="T11" fmla="*/ 3 h 8"/>
              </a:gdLst>
              <a:ahLst/>
              <a:cxnLst>
                <a:cxn ang="0">
                  <a:pos x="T0" y="T1"/>
                </a:cxn>
                <a:cxn ang="0">
                  <a:pos x="T2" y="T3"/>
                </a:cxn>
                <a:cxn ang="0">
                  <a:pos x="T4" y="T5"/>
                </a:cxn>
                <a:cxn ang="0">
                  <a:pos x="T6" y="T7"/>
                </a:cxn>
                <a:cxn ang="0">
                  <a:pos x="T8" y="T9"/>
                </a:cxn>
                <a:cxn ang="0">
                  <a:pos x="T10" y="T11"/>
                </a:cxn>
              </a:cxnLst>
              <a:rect l="0" t="0" r="r" b="b"/>
              <a:pathLst>
                <a:path w="7" h="8">
                  <a:moveTo>
                    <a:pt x="7" y="3"/>
                  </a:moveTo>
                  <a:lnTo>
                    <a:pt x="0" y="0"/>
                  </a:lnTo>
                  <a:lnTo>
                    <a:pt x="2" y="8"/>
                  </a:lnTo>
                  <a:lnTo>
                    <a:pt x="3" y="4"/>
                  </a:lnTo>
                  <a:lnTo>
                    <a:pt x="5" y="4"/>
                  </a:lnTo>
                  <a:lnTo>
                    <a:pt x="7"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3014"/>
            <p:cNvSpPr>
              <a:spLocks noEditPoints="1"/>
            </p:cNvSpPr>
            <p:nvPr/>
          </p:nvSpPr>
          <p:spPr bwMode="auto">
            <a:xfrm>
              <a:off x="7996373" y="5450940"/>
              <a:ext cx="482583" cy="538535"/>
            </a:xfrm>
            <a:custGeom>
              <a:avLst/>
              <a:gdLst>
                <a:gd name="T0" fmla="*/ 69 w 69"/>
                <a:gd name="T1" fmla="*/ 71 h 77"/>
                <a:gd name="T2" fmla="*/ 62 w 69"/>
                <a:gd name="T3" fmla="*/ 77 h 77"/>
                <a:gd name="T4" fmla="*/ 69 w 69"/>
                <a:gd name="T5" fmla="*/ 71 h 77"/>
                <a:gd name="T6" fmla="*/ 0 w 69"/>
                <a:gd name="T7" fmla="*/ 0 h 77"/>
                <a:gd name="T8" fmla="*/ 5 w 69"/>
                <a:gd name="T9" fmla="*/ 19 h 77"/>
                <a:gd name="T10" fmla="*/ 2 w 69"/>
                <a:gd name="T11" fmla="*/ 8 h 77"/>
                <a:gd name="T12" fmla="*/ 2 w 69"/>
                <a:gd name="T13" fmla="*/ 8 h 77"/>
                <a:gd name="T14" fmla="*/ 0 w 69"/>
                <a:gd name="T15" fmla="*/ 1 h 77"/>
                <a:gd name="T16" fmla="*/ 0 w 69"/>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69" y="71"/>
                  </a:moveTo>
                  <a:lnTo>
                    <a:pt x="62" y="77"/>
                  </a:lnTo>
                  <a:lnTo>
                    <a:pt x="69" y="71"/>
                  </a:lnTo>
                  <a:close/>
                  <a:moveTo>
                    <a:pt x="0" y="0"/>
                  </a:moveTo>
                  <a:lnTo>
                    <a:pt x="5" y="19"/>
                  </a:lnTo>
                  <a:lnTo>
                    <a:pt x="2" y="8"/>
                  </a:lnTo>
                  <a:lnTo>
                    <a:pt x="2" y="8"/>
                  </a:lnTo>
                  <a:lnTo>
                    <a:pt x="0" y="1"/>
                  </a:lnTo>
                  <a:lnTo>
                    <a:pt x="0"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3015"/>
            <p:cNvSpPr>
              <a:spLocks noEditPoints="1"/>
            </p:cNvSpPr>
            <p:nvPr/>
          </p:nvSpPr>
          <p:spPr bwMode="auto">
            <a:xfrm>
              <a:off x="7996373" y="5450940"/>
              <a:ext cx="482583" cy="538535"/>
            </a:xfrm>
            <a:custGeom>
              <a:avLst/>
              <a:gdLst>
                <a:gd name="T0" fmla="*/ 69 w 69"/>
                <a:gd name="T1" fmla="*/ 71 h 77"/>
                <a:gd name="T2" fmla="*/ 62 w 69"/>
                <a:gd name="T3" fmla="*/ 77 h 77"/>
                <a:gd name="T4" fmla="*/ 69 w 69"/>
                <a:gd name="T5" fmla="*/ 71 h 77"/>
                <a:gd name="T6" fmla="*/ 0 w 69"/>
                <a:gd name="T7" fmla="*/ 0 h 77"/>
                <a:gd name="T8" fmla="*/ 5 w 69"/>
                <a:gd name="T9" fmla="*/ 19 h 77"/>
                <a:gd name="T10" fmla="*/ 2 w 69"/>
                <a:gd name="T11" fmla="*/ 8 h 77"/>
                <a:gd name="T12" fmla="*/ 2 w 69"/>
                <a:gd name="T13" fmla="*/ 8 h 77"/>
                <a:gd name="T14" fmla="*/ 0 w 69"/>
                <a:gd name="T15" fmla="*/ 1 h 77"/>
                <a:gd name="T16" fmla="*/ 0 w 69"/>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77">
                  <a:moveTo>
                    <a:pt x="69" y="71"/>
                  </a:moveTo>
                  <a:lnTo>
                    <a:pt x="62" y="77"/>
                  </a:lnTo>
                  <a:lnTo>
                    <a:pt x="69" y="71"/>
                  </a:lnTo>
                  <a:moveTo>
                    <a:pt x="0" y="0"/>
                  </a:moveTo>
                  <a:lnTo>
                    <a:pt x="5" y="19"/>
                  </a:lnTo>
                  <a:lnTo>
                    <a:pt x="2" y="8"/>
                  </a:lnTo>
                  <a:lnTo>
                    <a:pt x="2" y="8"/>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3016"/>
            <p:cNvSpPr>
              <a:spLocks noEditPoints="1"/>
            </p:cNvSpPr>
            <p:nvPr/>
          </p:nvSpPr>
          <p:spPr bwMode="auto">
            <a:xfrm>
              <a:off x="8010359" y="5506890"/>
              <a:ext cx="349696" cy="363684"/>
            </a:xfrm>
            <a:custGeom>
              <a:avLst/>
              <a:gdLst>
                <a:gd name="T0" fmla="*/ 11 w 50"/>
                <a:gd name="T1" fmla="*/ 6 h 52"/>
                <a:gd name="T2" fmla="*/ 4 w 50"/>
                <a:gd name="T3" fmla="*/ 13 h 52"/>
                <a:gd name="T4" fmla="*/ 43 w 50"/>
                <a:gd name="T5" fmla="*/ 52 h 52"/>
                <a:gd name="T6" fmla="*/ 50 w 50"/>
                <a:gd name="T7" fmla="*/ 45 h 52"/>
                <a:gd name="T8" fmla="*/ 11 w 50"/>
                <a:gd name="T9" fmla="*/ 6 h 52"/>
                <a:gd name="T10" fmla="*/ 0 w 50"/>
                <a:gd name="T11" fmla="*/ 0 h 52"/>
                <a:gd name="T12" fmla="*/ 0 w 50"/>
                <a:gd name="T13" fmla="*/ 0 h 52"/>
                <a:gd name="T14" fmla="*/ 3 w 50"/>
                <a:gd name="T15" fmla="*/ 11 h 52"/>
                <a:gd name="T16" fmla="*/ 3 w 50"/>
                <a:gd name="T17" fmla="*/ 11 h 52"/>
                <a:gd name="T18" fmla="*/ 0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11" y="6"/>
                  </a:moveTo>
                  <a:lnTo>
                    <a:pt x="4" y="13"/>
                  </a:lnTo>
                  <a:lnTo>
                    <a:pt x="43" y="52"/>
                  </a:lnTo>
                  <a:lnTo>
                    <a:pt x="50" y="45"/>
                  </a:lnTo>
                  <a:lnTo>
                    <a:pt x="11" y="6"/>
                  </a:lnTo>
                  <a:close/>
                  <a:moveTo>
                    <a:pt x="0" y="0"/>
                  </a:moveTo>
                  <a:lnTo>
                    <a:pt x="0" y="0"/>
                  </a:lnTo>
                  <a:lnTo>
                    <a:pt x="3" y="11"/>
                  </a:lnTo>
                  <a:lnTo>
                    <a:pt x="3" y="11"/>
                  </a:lnTo>
                  <a:lnTo>
                    <a:pt x="0" y="0"/>
                  </a:lnTo>
                  <a:close/>
                </a:path>
              </a:pathLst>
            </a:custGeom>
            <a:solidFill>
              <a:srgbClr val="BA88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3017"/>
            <p:cNvSpPr>
              <a:spLocks noEditPoints="1"/>
            </p:cNvSpPr>
            <p:nvPr/>
          </p:nvSpPr>
          <p:spPr bwMode="auto">
            <a:xfrm>
              <a:off x="8010359" y="5506890"/>
              <a:ext cx="349696" cy="363684"/>
            </a:xfrm>
            <a:custGeom>
              <a:avLst/>
              <a:gdLst>
                <a:gd name="T0" fmla="*/ 11 w 50"/>
                <a:gd name="T1" fmla="*/ 6 h 52"/>
                <a:gd name="T2" fmla="*/ 4 w 50"/>
                <a:gd name="T3" fmla="*/ 13 h 52"/>
                <a:gd name="T4" fmla="*/ 43 w 50"/>
                <a:gd name="T5" fmla="*/ 52 h 52"/>
                <a:gd name="T6" fmla="*/ 50 w 50"/>
                <a:gd name="T7" fmla="*/ 45 h 52"/>
                <a:gd name="T8" fmla="*/ 11 w 50"/>
                <a:gd name="T9" fmla="*/ 6 h 52"/>
                <a:gd name="T10" fmla="*/ 0 w 50"/>
                <a:gd name="T11" fmla="*/ 0 h 52"/>
                <a:gd name="T12" fmla="*/ 0 w 50"/>
                <a:gd name="T13" fmla="*/ 0 h 52"/>
                <a:gd name="T14" fmla="*/ 3 w 50"/>
                <a:gd name="T15" fmla="*/ 11 h 52"/>
                <a:gd name="T16" fmla="*/ 3 w 50"/>
                <a:gd name="T17" fmla="*/ 11 h 52"/>
                <a:gd name="T18" fmla="*/ 0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11" y="6"/>
                  </a:moveTo>
                  <a:lnTo>
                    <a:pt x="4" y="13"/>
                  </a:lnTo>
                  <a:lnTo>
                    <a:pt x="43" y="52"/>
                  </a:lnTo>
                  <a:lnTo>
                    <a:pt x="50" y="45"/>
                  </a:lnTo>
                  <a:lnTo>
                    <a:pt x="11" y="6"/>
                  </a:lnTo>
                  <a:moveTo>
                    <a:pt x="0" y="0"/>
                  </a:moveTo>
                  <a:lnTo>
                    <a:pt x="0" y="0"/>
                  </a:lnTo>
                  <a:lnTo>
                    <a:pt x="3" y="11"/>
                  </a:lnTo>
                  <a:lnTo>
                    <a:pt x="3" y="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3018"/>
            <p:cNvSpPr>
              <a:spLocks/>
            </p:cNvSpPr>
            <p:nvPr/>
          </p:nvSpPr>
          <p:spPr bwMode="auto">
            <a:xfrm>
              <a:off x="8311102" y="5821618"/>
              <a:ext cx="104912" cy="104912"/>
            </a:xfrm>
            <a:custGeom>
              <a:avLst/>
              <a:gdLst>
                <a:gd name="T0" fmla="*/ 7 w 15"/>
                <a:gd name="T1" fmla="*/ 0 h 15"/>
                <a:gd name="T2" fmla="*/ 0 w 15"/>
                <a:gd name="T3" fmla="*/ 7 h 15"/>
                <a:gd name="T4" fmla="*/ 9 w 15"/>
                <a:gd name="T5" fmla="*/ 15 h 15"/>
                <a:gd name="T6" fmla="*/ 15 w 15"/>
                <a:gd name="T7" fmla="*/ 8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0" y="7"/>
                  </a:lnTo>
                  <a:lnTo>
                    <a:pt x="9" y="15"/>
                  </a:lnTo>
                  <a:lnTo>
                    <a:pt x="15" y="8"/>
                  </a:lnTo>
                  <a:lnTo>
                    <a:pt x="7" y="0"/>
                  </a:lnTo>
                  <a:close/>
                </a:path>
              </a:pathLst>
            </a:custGeom>
            <a:solidFill>
              <a:srgbClr val="A0A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3019"/>
            <p:cNvSpPr>
              <a:spLocks/>
            </p:cNvSpPr>
            <p:nvPr/>
          </p:nvSpPr>
          <p:spPr bwMode="auto">
            <a:xfrm>
              <a:off x="8311102" y="5821618"/>
              <a:ext cx="104912" cy="104912"/>
            </a:xfrm>
            <a:custGeom>
              <a:avLst/>
              <a:gdLst>
                <a:gd name="T0" fmla="*/ 7 w 15"/>
                <a:gd name="T1" fmla="*/ 0 h 15"/>
                <a:gd name="T2" fmla="*/ 0 w 15"/>
                <a:gd name="T3" fmla="*/ 7 h 15"/>
                <a:gd name="T4" fmla="*/ 9 w 15"/>
                <a:gd name="T5" fmla="*/ 15 h 15"/>
                <a:gd name="T6" fmla="*/ 15 w 15"/>
                <a:gd name="T7" fmla="*/ 8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0" y="7"/>
                  </a:lnTo>
                  <a:lnTo>
                    <a:pt x="9" y="15"/>
                  </a:lnTo>
                  <a:lnTo>
                    <a:pt x="15" y="8"/>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3020"/>
            <p:cNvSpPr>
              <a:spLocks/>
            </p:cNvSpPr>
            <p:nvPr/>
          </p:nvSpPr>
          <p:spPr bwMode="auto">
            <a:xfrm>
              <a:off x="8374043" y="5877570"/>
              <a:ext cx="104912" cy="111901"/>
            </a:xfrm>
            <a:custGeom>
              <a:avLst/>
              <a:gdLst>
                <a:gd name="T0" fmla="*/ 6 w 15"/>
                <a:gd name="T1" fmla="*/ 0 h 16"/>
                <a:gd name="T2" fmla="*/ 0 w 15"/>
                <a:gd name="T3" fmla="*/ 7 h 16"/>
                <a:gd name="T4" fmla="*/ 8 w 15"/>
                <a:gd name="T5" fmla="*/ 16 h 16"/>
                <a:gd name="T6" fmla="*/ 15 w 15"/>
                <a:gd name="T7" fmla="*/ 10 h 16"/>
                <a:gd name="T8" fmla="*/ 6 w 15"/>
                <a:gd name="T9" fmla="*/ 0 h 16"/>
              </a:gdLst>
              <a:ahLst/>
              <a:cxnLst>
                <a:cxn ang="0">
                  <a:pos x="T0" y="T1"/>
                </a:cxn>
                <a:cxn ang="0">
                  <a:pos x="T2" y="T3"/>
                </a:cxn>
                <a:cxn ang="0">
                  <a:pos x="T4" y="T5"/>
                </a:cxn>
                <a:cxn ang="0">
                  <a:pos x="T6" y="T7"/>
                </a:cxn>
                <a:cxn ang="0">
                  <a:pos x="T8" y="T9"/>
                </a:cxn>
              </a:cxnLst>
              <a:rect l="0" t="0" r="r" b="b"/>
              <a:pathLst>
                <a:path w="15" h="16">
                  <a:moveTo>
                    <a:pt x="6" y="0"/>
                  </a:moveTo>
                  <a:lnTo>
                    <a:pt x="0" y="7"/>
                  </a:lnTo>
                  <a:lnTo>
                    <a:pt x="8" y="16"/>
                  </a:lnTo>
                  <a:lnTo>
                    <a:pt x="15" y="10"/>
                  </a:lnTo>
                  <a:lnTo>
                    <a:pt x="6" y="0"/>
                  </a:lnTo>
                  <a:close/>
                </a:path>
              </a:pathLst>
            </a:custGeom>
            <a:solidFill>
              <a:srgbClr val="B75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3021"/>
            <p:cNvSpPr>
              <a:spLocks/>
            </p:cNvSpPr>
            <p:nvPr/>
          </p:nvSpPr>
          <p:spPr bwMode="auto">
            <a:xfrm>
              <a:off x="8380191" y="5880286"/>
              <a:ext cx="92616" cy="106470"/>
            </a:xfrm>
            <a:custGeom>
              <a:avLst/>
              <a:gdLst>
                <a:gd name="T0" fmla="*/ 6 w 15"/>
                <a:gd name="T1" fmla="*/ 0 h 16"/>
                <a:gd name="T2" fmla="*/ 0 w 15"/>
                <a:gd name="T3" fmla="*/ 7 h 16"/>
                <a:gd name="T4" fmla="*/ 8 w 15"/>
                <a:gd name="T5" fmla="*/ 16 h 16"/>
                <a:gd name="T6" fmla="*/ 15 w 15"/>
                <a:gd name="T7" fmla="*/ 10 h 16"/>
                <a:gd name="T8" fmla="*/ 6 w 15"/>
                <a:gd name="T9" fmla="*/ 0 h 16"/>
              </a:gdLst>
              <a:ahLst/>
              <a:cxnLst>
                <a:cxn ang="0">
                  <a:pos x="T0" y="T1"/>
                </a:cxn>
                <a:cxn ang="0">
                  <a:pos x="T2" y="T3"/>
                </a:cxn>
                <a:cxn ang="0">
                  <a:pos x="T4" y="T5"/>
                </a:cxn>
                <a:cxn ang="0">
                  <a:pos x="T6" y="T7"/>
                </a:cxn>
                <a:cxn ang="0">
                  <a:pos x="T8" y="T9"/>
                </a:cxn>
              </a:cxnLst>
              <a:rect l="0" t="0" r="r" b="b"/>
              <a:pathLst>
                <a:path w="15" h="16">
                  <a:moveTo>
                    <a:pt x="6" y="0"/>
                  </a:moveTo>
                  <a:lnTo>
                    <a:pt x="0" y="7"/>
                  </a:lnTo>
                  <a:lnTo>
                    <a:pt x="8" y="16"/>
                  </a:lnTo>
                  <a:lnTo>
                    <a:pt x="15" y="1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3022"/>
            <p:cNvSpPr>
              <a:spLocks/>
            </p:cNvSpPr>
            <p:nvPr/>
          </p:nvSpPr>
          <p:spPr bwMode="auto">
            <a:xfrm>
              <a:off x="8010359" y="5478914"/>
              <a:ext cx="76934" cy="118897"/>
            </a:xfrm>
            <a:custGeom>
              <a:avLst/>
              <a:gdLst>
                <a:gd name="T0" fmla="*/ 1 w 11"/>
                <a:gd name="T1" fmla="*/ 0 h 17"/>
                <a:gd name="T2" fmla="*/ 0 w 11"/>
                <a:gd name="T3" fmla="*/ 4 h 17"/>
                <a:gd name="T4" fmla="*/ 3 w 11"/>
                <a:gd name="T5" fmla="*/ 15 h 17"/>
                <a:gd name="T6" fmla="*/ 4 w 11"/>
                <a:gd name="T7" fmla="*/ 17 h 17"/>
                <a:gd name="T8" fmla="*/ 4 w 11"/>
                <a:gd name="T9" fmla="*/ 17 h 17"/>
                <a:gd name="T10" fmla="*/ 11 w 11"/>
                <a:gd name="T11" fmla="*/ 10 h 17"/>
                <a:gd name="T12" fmla="*/ 2 w 11"/>
                <a:gd name="T13" fmla="*/ 0 h 17"/>
                <a:gd name="T14" fmla="*/ 1 w 1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 y="0"/>
                  </a:moveTo>
                  <a:lnTo>
                    <a:pt x="0" y="4"/>
                  </a:lnTo>
                  <a:lnTo>
                    <a:pt x="3" y="15"/>
                  </a:lnTo>
                  <a:lnTo>
                    <a:pt x="4" y="17"/>
                  </a:lnTo>
                  <a:lnTo>
                    <a:pt x="4" y="17"/>
                  </a:lnTo>
                  <a:lnTo>
                    <a:pt x="11" y="10"/>
                  </a:lnTo>
                  <a:lnTo>
                    <a:pt x="2" y="0"/>
                  </a:lnTo>
                  <a:lnTo>
                    <a:pt x="1" y="0"/>
                  </a:lnTo>
                  <a:close/>
                </a:path>
              </a:pathLst>
            </a:custGeom>
            <a:solidFill>
              <a:srgbClr val="C5AB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3023"/>
            <p:cNvSpPr>
              <a:spLocks/>
            </p:cNvSpPr>
            <p:nvPr/>
          </p:nvSpPr>
          <p:spPr bwMode="auto">
            <a:xfrm>
              <a:off x="8010359" y="5478914"/>
              <a:ext cx="76934" cy="118897"/>
            </a:xfrm>
            <a:custGeom>
              <a:avLst/>
              <a:gdLst>
                <a:gd name="T0" fmla="*/ 1 w 11"/>
                <a:gd name="T1" fmla="*/ 0 h 17"/>
                <a:gd name="T2" fmla="*/ 0 w 11"/>
                <a:gd name="T3" fmla="*/ 4 h 17"/>
                <a:gd name="T4" fmla="*/ 3 w 11"/>
                <a:gd name="T5" fmla="*/ 15 h 17"/>
                <a:gd name="T6" fmla="*/ 4 w 11"/>
                <a:gd name="T7" fmla="*/ 17 h 17"/>
                <a:gd name="T8" fmla="*/ 4 w 11"/>
                <a:gd name="T9" fmla="*/ 17 h 17"/>
                <a:gd name="T10" fmla="*/ 11 w 11"/>
                <a:gd name="T11" fmla="*/ 10 h 17"/>
                <a:gd name="T12" fmla="*/ 2 w 11"/>
                <a:gd name="T13" fmla="*/ 0 h 17"/>
                <a:gd name="T14" fmla="*/ 1 w 11"/>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 y="0"/>
                  </a:moveTo>
                  <a:lnTo>
                    <a:pt x="0" y="4"/>
                  </a:lnTo>
                  <a:lnTo>
                    <a:pt x="3" y="15"/>
                  </a:lnTo>
                  <a:lnTo>
                    <a:pt x="4" y="17"/>
                  </a:lnTo>
                  <a:lnTo>
                    <a:pt x="4" y="17"/>
                  </a:lnTo>
                  <a:lnTo>
                    <a:pt x="11" y="10"/>
                  </a:lnTo>
                  <a:lnTo>
                    <a:pt x="2"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3024"/>
            <p:cNvSpPr>
              <a:spLocks/>
            </p:cNvSpPr>
            <p:nvPr/>
          </p:nvSpPr>
          <p:spPr bwMode="auto">
            <a:xfrm>
              <a:off x="7996373" y="5457936"/>
              <a:ext cx="27974" cy="48960"/>
            </a:xfrm>
            <a:custGeom>
              <a:avLst/>
              <a:gdLst>
                <a:gd name="T0" fmla="*/ 0 w 4"/>
                <a:gd name="T1" fmla="*/ 0 h 7"/>
                <a:gd name="T2" fmla="*/ 2 w 4"/>
                <a:gd name="T3" fmla="*/ 7 h 7"/>
                <a:gd name="T4" fmla="*/ 2 w 4"/>
                <a:gd name="T5" fmla="*/ 7 h 7"/>
                <a:gd name="T6" fmla="*/ 2 w 4"/>
                <a:gd name="T7" fmla="*/ 7 h 7"/>
                <a:gd name="T8" fmla="*/ 3 w 4"/>
                <a:gd name="T9" fmla="*/ 3 h 7"/>
                <a:gd name="T10" fmla="*/ 4 w 4"/>
                <a:gd name="T11" fmla="*/ 3 h 7"/>
                <a:gd name="T12" fmla="*/ 0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0"/>
                  </a:moveTo>
                  <a:lnTo>
                    <a:pt x="2" y="7"/>
                  </a:lnTo>
                  <a:lnTo>
                    <a:pt x="2" y="7"/>
                  </a:lnTo>
                  <a:lnTo>
                    <a:pt x="2" y="7"/>
                  </a:lnTo>
                  <a:lnTo>
                    <a:pt x="3" y="3"/>
                  </a:lnTo>
                  <a:lnTo>
                    <a:pt x="4" y="3"/>
                  </a:lnTo>
                  <a:lnTo>
                    <a:pt x="0" y="0"/>
                  </a:lnTo>
                  <a:close/>
                </a:path>
              </a:pathLst>
            </a:custGeom>
            <a:solidFill>
              <a:srgbClr val="3F3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025"/>
            <p:cNvSpPr>
              <a:spLocks/>
            </p:cNvSpPr>
            <p:nvPr/>
          </p:nvSpPr>
          <p:spPr bwMode="auto">
            <a:xfrm>
              <a:off x="7996373" y="5457936"/>
              <a:ext cx="27974" cy="48960"/>
            </a:xfrm>
            <a:custGeom>
              <a:avLst/>
              <a:gdLst>
                <a:gd name="T0" fmla="*/ 0 w 4"/>
                <a:gd name="T1" fmla="*/ 0 h 7"/>
                <a:gd name="T2" fmla="*/ 2 w 4"/>
                <a:gd name="T3" fmla="*/ 7 h 7"/>
                <a:gd name="T4" fmla="*/ 2 w 4"/>
                <a:gd name="T5" fmla="*/ 7 h 7"/>
                <a:gd name="T6" fmla="*/ 2 w 4"/>
                <a:gd name="T7" fmla="*/ 7 h 7"/>
                <a:gd name="T8" fmla="*/ 3 w 4"/>
                <a:gd name="T9" fmla="*/ 3 h 7"/>
                <a:gd name="T10" fmla="*/ 4 w 4"/>
                <a:gd name="T11" fmla="*/ 3 h 7"/>
                <a:gd name="T12" fmla="*/ 0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0"/>
                  </a:moveTo>
                  <a:lnTo>
                    <a:pt x="2" y="7"/>
                  </a:lnTo>
                  <a:lnTo>
                    <a:pt x="2" y="7"/>
                  </a:lnTo>
                  <a:lnTo>
                    <a:pt x="2" y="7"/>
                  </a:lnTo>
                  <a:lnTo>
                    <a:pt x="3" y="3"/>
                  </a:lnTo>
                  <a:lnTo>
                    <a:pt x="4"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文字方塊 26"/>
          <p:cNvSpPr txBox="1"/>
          <p:nvPr/>
        </p:nvSpPr>
        <p:spPr>
          <a:xfrm>
            <a:off x="807195" y="1222981"/>
            <a:ext cx="10185897" cy="2492990"/>
          </a:xfrm>
          <a:prstGeom prst="rect">
            <a:avLst/>
          </a:prstGeom>
          <a:noFill/>
        </p:spPr>
        <p:txBody>
          <a:bodyPr wrap="square" rtlCol="0">
            <a:spAutoFit/>
          </a:bodyPr>
          <a:lstStyle/>
          <a:p>
            <a:pPr>
              <a:lnSpc>
                <a:spcPct val="130000"/>
              </a:lnSpc>
            </a:pPr>
            <a:r>
              <a:rPr lang="zh-TW" altLang="en-US" sz="2000" dirty="0" smtClean="0">
                <a:latin typeface="標楷體" pitchFamily="65" charset="-120"/>
                <a:ea typeface="標楷體" pitchFamily="65" charset="-120"/>
              </a:rPr>
              <a:t>  現今</a:t>
            </a:r>
            <a:r>
              <a:rPr lang="zh-TW" altLang="en-US" sz="2000" dirty="0">
                <a:latin typeface="標楷體" pitchFamily="65" charset="-120"/>
                <a:ea typeface="標楷體" pitchFamily="65" charset="-120"/>
              </a:rPr>
              <a:t>台灣的企業還是以</a:t>
            </a:r>
            <a:r>
              <a:rPr lang="zh-TW" altLang="en-US" sz="2000" dirty="0">
                <a:solidFill>
                  <a:srgbClr val="FF0000"/>
                </a:solidFill>
                <a:latin typeface="標楷體" pitchFamily="65" charset="-120"/>
                <a:ea typeface="標楷體" pitchFamily="65" charset="-120"/>
              </a:rPr>
              <a:t>中小企業為主</a:t>
            </a:r>
            <a:r>
              <a:rPr lang="zh-TW" altLang="en-US" sz="2000" dirty="0">
                <a:latin typeface="標楷體" pitchFamily="65" charset="-120"/>
                <a:ea typeface="標楷體" pitchFamily="65" charset="-120"/>
              </a:rPr>
              <a:t>，如果運用到智慧型</a:t>
            </a:r>
            <a:r>
              <a:rPr lang="zh-TW" altLang="zh-TW" sz="2000" dirty="0">
                <a:latin typeface="標楷體" pitchFamily="65" charset="-120"/>
                <a:ea typeface="標楷體" pitchFamily="65" charset="-120"/>
              </a:rPr>
              <a:t>要考量</a:t>
            </a:r>
            <a:r>
              <a:rPr lang="zh-TW" altLang="zh-TW" sz="2000" dirty="0">
                <a:solidFill>
                  <a:srgbClr val="FF0000"/>
                </a:solidFill>
                <a:latin typeface="標楷體" pitchFamily="65" charset="-120"/>
                <a:ea typeface="標楷體" pitchFamily="65" charset="-120"/>
              </a:rPr>
              <a:t>軟硬體設備與資通信系統整合</a:t>
            </a:r>
            <a:r>
              <a:rPr lang="zh-TW" altLang="en-US" sz="2000" dirty="0">
                <a:latin typeface="標楷體" pitchFamily="65" charset="-120"/>
                <a:ea typeface="標楷體" pitchFamily="65" charset="-120"/>
              </a:rPr>
              <a:t>，所以本作品智慧機上盒於體積的優勢，在各個機台上裝設感應器，可依照需求有所改變，</a:t>
            </a:r>
            <a:r>
              <a:rPr lang="zh-TW" altLang="en-US" sz="2000" dirty="0">
                <a:solidFill>
                  <a:srgbClr val="FF0000"/>
                </a:solidFill>
                <a:latin typeface="標楷體" pitchFamily="65" charset="-120"/>
                <a:ea typeface="標楷體" pitchFamily="65" charset="-120"/>
              </a:rPr>
              <a:t>即可直接從感測器擷取資料</a:t>
            </a:r>
            <a:r>
              <a:rPr lang="zh-TW" altLang="en-US" sz="2000" dirty="0">
                <a:latin typeface="標楷體" pitchFamily="65" charset="-120"/>
                <a:ea typeface="標楷體" pitchFamily="65" charset="-120"/>
              </a:rPr>
              <a:t>，無論何時何地都可透過專用軟體介面，掌握產線機台稼動率與能源耗損等運作情況，</a:t>
            </a:r>
            <a:r>
              <a:rPr lang="zh-TW" altLang="zh-TW" sz="2000" dirty="0">
                <a:solidFill>
                  <a:srgbClr val="FF0000"/>
                </a:solidFill>
                <a:latin typeface="標楷體" pitchFamily="65" charset="-120"/>
                <a:ea typeface="標楷體" pitchFamily="65" charset="-120"/>
              </a:rPr>
              <a:t>將即時資料傳送至雲端平台</a:t>
            </a:r>
            <a:r>
              <a:rPr lang="zh-TW" altLang="zh-TW" sz="2000" dirty="0">
                <a:latin typeface="標楷體" pitchFamily="65" charset="-120"/>
                <a:ea typeface="標楷體" pitchFamily="65" charset="-120"/>
              </a:rPr>
              <a:t>，讓外部電腦或手可以即時連接，監控此一系統。</a:t>
            </a:r>
            <a:endParaRPr lang="zh-TW" altLang="en-US" sz="2000" dirty="0">
              <a:latin typeface="標楷體" pitchFamily="65" charset="-120"/>
              <a:ea typeface="標楷體" pitchFamily="65" charset="-120"/>
            </a:endParaRPr>
          </a:p>
          <a:p>
            <a:pPr>
              <a:lnSpc>
                <a:spcPct val="130000"/>
              </a:lnSpc>
            </a:pPr>
            <a:endParaRPr lang="zh-TW" altLang="en-US" sz="2000" dirty="0" smtClean="0">
              <a:latin typeface="Arial" panose="020B0604020202020204" pitchFamily="34" charset="0"/>
              <a:ea typeface="微软雅黑" panose="020B0503020204020204" pitchFamily="34" charset="-122"/>
            </a:endParaRPr>
          </a:p>
        </p:txBody>
      </p:sp>
      <p:pic>
        <p:nvPicPr>
          <p:cNvPr id="28" name="Picture 2" descr="C:\Users\boyo\Desktop\金系.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5364" y="3408492"/>
            <a:ext cx="6747049" cy="3449507"/>
          </a:xfrm>
          <a:prstGeom prst="rect">
            <a:avLst/>
          </a:prstGeom>
          <a:noFill/>
        </p:spPr>
      </p:pic>
      <p:pic>
        <p:nvPicPr>
          <p:cNvPr id="29" name="Picture 2" descr="C:\Users\boyo\Desktop\f_20334761_1.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896957" y="3408492"/>
            <a:ext cx="4531632" cy="3398724"/>
          </a:xfrm>
          <a:prstGeom prst="rect">
            <a:avLst/>
          </a:prstGeom>
          <a:noFill/>
        </p:spPr>
      </p:pic>
    </p:spTree>
    <p:extLst>
      <p:ext uri="{BB962C8B-B14F-4D97-AF65-F5344CB8AC3E}">
        <p14:creationId xmlns:p14="http://schemas.microsoft.com/office/powerpoint/2010/main" val="3780972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4505697" y="1000667"/>
            <a:ext cx="3325470" cy="1966607"/>
            <a:chOff x="4503493" y="3733913"/>
            <a:chExt cx="3538288" cy="2133675"/>
          </a:xfrm>
        </p:grpSpPr>
        <p:pic>
          <p:nvPicPr>
            <p:cNvPr id="5" name="Picture 2" descr="ãé²ç«¯ãçåçæå°çµæ"/>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5833" b="100000" l="3167" r="98667">
                          <a14:foregroundMark x1="13167" y1="86944" x2="13167" y2="86944"/>
                          <a14:foregroundMark x1="14500" y1="82778" x2="12500" y2="81667"/>
                          <a14:foregroundMark x1="14167" y1="81111" x2="14167" y2="81111"/>
                          <a14:foregroundMark x1="24333" y1="90278" x2="28000" y2="90556"/>
                          <a14:foregroundMark x1="35000" y1="91111" x2="36000" y2="91667"/>
                          <a14:foregroundMark x1="35333" y1="91667" x2="35333" y2="91667"/>
                          <a14:foregroundMark x1="31500" y1="93889" x2="30500" y2="94444"/>
                          <a14:foregroundMark x1="33000" y1="94444" x2="38500" y2="93333"/>
                          <a14:foregroundMark x1="62500" y1="93333" x2="85833" y2="93333"/>
                        </a14:backgroundRemoval>
                      </a14:imgEffect>
                    </a14:imgLayer>
                  </a14:imgProps>
                </a:ext>
                <a:ext uri="{28A0092B-C50C-407E-A947-70E740481C1C}">
                  <a14:useLocalDpi xmlns:a14="http://schemas.microsoft.com/office/drawing/2010/main" val="0"/>
                </a:ext>
              </a:extLst>
            </a:blip>
            <a:srcRect/>
            <a:stretch>
              <a:fillRect/>
            </a:stretch>
          </p:blipFill>
          <p:spPr bwMode="auto">
            <a:xfrm>
              <a:off x="5746165" y="3733913"/>
              <a:ext cx="2295616" cy="1377370"/>
            </a:xfrm>
            <a:prstGeom prst="rect">
              <a:avLst/>
            </a:prstGeom>
            <a:noFill/>
            <a:extLst>
              <a:ext uri="{909E8E84-426E-40DD-AFC4-6F175D3DCCD1}">
                <a14:hiddenFill xmlns:a14="http://schemas.microsoft.com/office/drawing/2010/main">
                  <a:solidFill>
                    <a:srgbClr val="FFFFFF"/>
                  </a:solidFill>
                </a14:hiddenFill>
              </a:ext>
            </a:extLst>
          </p:spPr>
        </p:pic>
        <p:sp>
          <p:nvSpPr>
            <p:cNvPr id="6" name="圓角矩形 5"/>
            <p:cNvSpPr/>
            <p:nvPr/>
          </p:nvSpPr>
          <p:spPr>
            <a:xfrm>
              <a:off x="5146586" y="5348316"/>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公司伺服主機</a:t>
              </a:r>
              <a:endParaRPr kumimoji="1" lang="en-US" altLang="zh-TW" sz="1400" b="1" dirty="0" smtClean="0">
                <a:solidFill>
                  <a:schemeClr val="bg1"/>
                </a:solidFill>
                <a:latin typeface="微軟正黑體"/>
                <a:ea typeface="微軟正黑體"/>
                <a:cs typeface="微軟正黑體"/>
              </a:endParaRPr>
            </a:p>
            <a:p>
              <a:pPr algn="ctr"/>
              <a:r>
                <a:rPr kumimoji="1" lang="en-US" altLang="zh-TW" sz="1400" b="1" dirty="0" smtClean="0">
                  <a:solidFill>
                    <a:schemeClr val="bg1"/>
                  </a:solidFill>
                  <a:latin typeface="微軟正黑體"/>
                  <a:ea typeface="微軟正黑體"/>
                  <a:cs typeface="微軟正黑體"/>
                </a:rPr>
                <a:t>(</a:t>
              </a:r>
              <a:r>
                <a:rPr kumimoji="1" lang="zh-TW" altLang="en-US" sz="1400" b="1" dirty="0" smtClean="0">
                  <a:solidFill>
                    <a:schemeClr val="bg1"/>
                  </a:solidFill>
                  <a:latin typeface="微軟正黑體"/>
                  <a:ea typeface="微軟正黑體"/>
                  <a:cs typeface="微軟正黑體"/>
                </a:rPr>
                <a:t>公有雲或私有雲</a:t>
              </a:r>
              <a:r>
                <a:rPr kumimoji="1" lang="en-US" altLang="zh-TW" sz="1400" b="1" dirty="0" smtClean="0">
                  <a:solidFill>
                    <a:schemeClr val="bg1"/>
                  </a:solidFill>
                  <a:latin typeface="微軟正黑體"/>
                  <a:ea typeface="微軟正黑體"/>
                  <a:cs typeface="微軟正黑體"/>
                </a:rPr>
                <a:t>)</a:t>
              </a:r>
              <a:endParaRPr kumimoji="1" lang="zh-TW" altLang="en-US" sz="1400" b="1" dirty="0">
                <a:solidFill>
                  <a:schemeClr val="bg1"/>
                </a:solidFill>
                <a:latin typeface="微軟正黑體"/>
                <a:ea typeface="微軟正黑體"/>
                <a:cs typeface="微軟正黑體"/>
              </a:endParaRPr>
            </a:p>
          </p:txBody>
        </p:sp>
        <p:pic>
          <p:nvPicPr>
            <p:cNvPr id="7" name="Picture 14" descr="ãä¼ºæå¨ãçåçæå°çµ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3493" y="3746589"/>
              <a:ext cx="1397057" cy="14220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群組 7"/>
          <p:cNvGrpSpPr/>
          <p:nvPr/>
        </p:nvGrpSpPr>
        <p:grpSpPr>
          <a:xfrm>
            <a:off x="8814945" y="3448780"/>
            <a:ext cx="3377055" cy="2624421"/>
            <a:chOff x="9650110" y="561317"/>
            <a:chExt cx="3377055" cy="2624421"/>
          </a:xfrm>
        </p:grpSpPr>
        <p:pic>
          <p:nvPicPr>
            <p:cNvPr id="9" name="Picture 10" descr="ãå¹³æ¿ãçåçæå°çµæ"/>
            <p:cNvPicPr>
              <a:picLocks noChangeAspect="1" noChangeArrowheads="1"/>
            </p:cNvPicPr>
            <p:nvPr/>
          </p:nvPicPr>
          <p:blipFill>
            <a:blip r:embed="rId5" cstate="print">
              <a:clrChange>
                <a:clrFrom>
                  <a:srgbClr val="FDFEF9"/>
                </a:clrFrom>
                <a:clrTo>
                  <a:srgbClr val="FDFEF9">
                    <a:alpha val="0"/>
                  </a:srgbClr>
                </a:clrTo>
              </a:clrChange>
              <a:extLst>
                <a:ext uri="{28A0092B-C50C-407E-A947-70E740481C1C}">
                  <a14:useLocalDpi xmlns:a14="http://schemas.microsoft.com/office/drawing/2010/main" val="0"/>
                </a:ext>
              </a:extLst>
            </a:blip>
            <a:srcRect/>
            <a:stretch>
              <a:fillRect/>
            </a:stretch>
          </p:blipFill>
          <p:spPr bwMode="auto">
            <a:xfrm>
              <a:off x="11937928" y="604213"/>
              <a:ext cx="1089237" cy="726158"/>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50110" y="561317"/>
              <a:ext cx="2199923" cy="1905827"/>
            </a:xfrm>
            <a:prstGeom prst="rect">
              <a:avLst/>
            </a:prstGeom>
          </p:spPr>
        </p:pic>
        <p:sp>
          <p:nvSpPr>
            <p:cNvPr id="11" name="圓角矩形 10"/>
            <p:cNvSpPr/>
            <p:nvPr/>
          </p:nvSpPr>
          <p:spPr>
            <a:xfrm>
              <a:off x="10332391" y="2666466"/>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生產可視化</a:t>
              </a:r>
              <a:endParaRPr kumimoji="1" lang="en-US" altLang="zh-TW" sz="1400" b="1" dirty="0" smtClean="0">
                <a:solidFill>
                  <a:schemeClr val="bg1"/>
                </a:solidFill>
                <a:latin typeface="微軟正黑體"/>
                <a:ea typeface="微軟正黑體"/>
                <a:cs typeface="微軟正黑體"/>
              </a:endParaRPr>
            </a:p>
            <a:p>
              <a:pPr algn="ctr"/>
              <a:r>
                <a:rPr kumimoji="1" lang="en-US" altLang="zh-TW" sz="1400" b="1" dirty="0" smtClean="0">
                  <a:solidFill>
                    <a:schemeClr val="bg1"/>
                  </a:solidFill>
                  <a:latin typeface="微軟正黑體"/>
                  <a:ea typeface="微軟正黑體"/>
                  <a:cs typeface="微軟正黑體"/>
                </a:rPr>
                <a:t>(</a:t>
              </a:r>
              <a:r>
                <a:rPr kumimoji="1" lang="zh-TW" altLang="en-US" sz="1400" b="1" dirty="0" smtClean="0">
                  <a:solidFill>
                    <a:schemeClr val="bg1"/>
                  </a:solidFill>
                  <a:latin typeface="微軟正黑體"/>
                  <a:ea typeface="微軟正黑體"/>
                  <a:cs typeface="微軟正黑體"/>
                </a:rPr>
                <a:t>生產看板、行動裝置</a:t>
              </a:r>
              <a:r>
                <a:rPr kumimoji="1" lang="en-US" altLang="zh-TW" sz="1400" b="1" dirty="0" smtClean="0">
                  <a:solidFill>
                    <a:schemeClr val="bg1"/>
                  </a:solidFill>
                  <a:latin typeface="微軟正黑體"/>
                  <a:ea typeface="微軟正黑體"/>
                  <a:cs typeface="微軟正黑體"/>
                </a:rPr>
                <a:t>)</a:t>
              </a:r>
              <a:endParaRPr kumimoji="1" lang="zh-TW" altLang="en-US" sz="1400" b="1" dirty="0">
                <a:solidFill>
                  <a:schemeClr val="bg1"/>
                </a:solidFill>
                <a:latin typeface="微軟正黑體"/>
                <a:ea typeface="微軟正黑體"/>
                <a:cs typeface="微軟正黑體"/>
              </a:endParaRPr>
            </a:p>
          </p:txBody>
        </p:sp>
      </p:grpSp>
      <p:pic>
        <p:nvPicPr>
          <p:cNvPr id="12" name="Picture 2" descr="ãå·¥ç¨å¸«  å¡éäººç©ãçåçæå°çµæ"/>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8712" y="3777317"/>
            <a:ext cx="1188256" cy="176562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ãæ¥­åãçåçæå°çµæ"/>
          <p:cNvPicPr>
            <a:picLocks noChangeAspect="1" noChangeArrowheads="1"/>
          </p:cNvPicPr>
          <p:nvPr/>
        </p:nvPicPr>
        <p:blipFill>
          <a:blip r:embed="rId8"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379585" y="3913038"/>
            <a:ext cx="1213214" cy="1476388"/>
          </a:xfrm>
          <a:prstGeom prst="rect">
            <a:avLst/>
          </a:prstGeom>
          <a:noFill/>
          <a:extLst>
            <a:ext uri="{909E8E84-426E-40DD-AFC4-6F175D3DCCD1}">
              <a14:hiddenFill xmlns:a14="http://schemas.microsoft.com/office/drawing/2010/main">
                <a:solidFill>
                  <a:srgbClr val="FFFFFF"/>
                </a:solidFill>
              </a14:hiddenFill>
            </a:ext>
          </a:extLst>
        </p:spPr>
      </p:pic>
      <p:sp>
        <p:nvSpPr>
          <p:cNvPr id="14" name="圓角矩形 13"/>
          <p:cNvSpPr/>
          <p:nvPr/>
        </p:nvSpPr>
        <p:spPr>
          <a:xfrm>
            <a:off x="6417433" y="5569071"/>
            <a:ext cx="2335186"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工廠外出人員、行銷業務</a:t>
            </a:r>
            <a:endParaRPr kumimoji="1" lang="en-US" altLang="zh-TW" sz="1400" b="1" dirty="0" smtClean="0">
              <a:solidFill>
                <a:schemeClr val="bg1"/>
              </a:solidFill>
              <a:latin typeface="微軟正黑體"/>
              <a:ea typeface="微軟正黑體"/>
              <a:cs typeface="微軟正黑體"/>
            </a:endParaRPr>
          </a:p>
        </p:txBody>
      </p:sp>
      <p:pic>
        <p:nvPicPr>
          <p:cNvPr id="15" name="圖片 14"/>
          <p:cNvPicPr>
            <a:picLocks noChangeAspect="1"/>
          </p:cNvPicPr>
          <p:nvPr/>
        </p:nvPicPr>
        <p:blipFill>
          <a:blip r:embed="rId9" cstate="print"/>
          <a:stretch>
            <a:fillRect/>
          </a:stretch>
        </p:blipFill>
        <p:spPr>
          <a:xfrm>
            <a:off x="4089917" y="4265681"/>
            <a:ext cx="2002861" cy="1075547"/>
          </a:xfrm>
          <a:prstGeom prst="rect">
            <a:avLst/>
          </a:prstGeom>
        </p:spPr>
      </p:pic>
      <p:sp>
        <p:nvSpPr>
          <p:cNvPr id="16" name="圓角矩形 15"/>
          <p:cNvSpPr/>
          <p:nvPr/>
        </p:nvSpPr>
        <p:spPr>
          <a:xfrm>
            <a:off x="4055455" y="5558143"/>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企業</a:t>
            </a:r>
            <a:r>
              <a:rPr kumimoji="1" lang="en-US" altLang="zh-TW" sz="1400" b="1" dirty="0" smtClean="0">
                <a:solidFill>
                  <a:schemeClr val="bg1"/>
                </a:solidFill>
                <a:latin typeface="微軟正黑體"/>
                <a:ea typeface="微軟正黑體"/>
                <a:cs typeface="微軟正黑體"/>
              </a:rPr>
              <a:t>ERP</a:t>
            </a:r>
            <a:r>
              <a:rPr kumimoji="1" lang="zh-TW" altLang="en-US" sz="1400" b="1" dirty="0" smtClean="0">
                <a:solidFill>
                  <a:schemeClr val="bg1"/>
                </a:solidFill>
                <a:latin typeface="微軟正黑體"/>
                <a:ea typeface="微軟正黑體"/>
                <a:cs typeface="微軟正黑體"/>
              </a:rPr>
              <a:t>管理系統</a:t>
            </a:r>
            <a:endParaRPr kumimoji="1" lang="zh-TW" altLang="en-US" sz="1400" b="1" dirty="0">
              <a:solidFill>
                <a:schemeClr val="bg1"/>
              </a:solidFill>
              <a:latin typeface="微軟正黑體"/>
              <a:ea typeface="微軟正黑體"/>
              <a:cs typeface="微軟正黑體"/>
            </a:endParaRPr>
          </a:p>
        </p:txBody>
      </p:sp>
      <p:pic>
        <p:nvPicPr>
          <p:cNvPr id="17" name="Picture 2" descr="C:\Users\boyo\Desktop\532786-1-3FLFW.jpg"/>
          <p:cNvPicPr>
            <a:picLocks noChangeAspect="1" noChangeArrowheads="1"/>
          </p:cNvPicPr>
          <p:nvPr/>
        </p:nvPicPr>
        <p:blipFill>
          <a:blip r:embed="rId10" cstate="print"/>
          <a:srcRect/>
          <a:stretch>
            <a:fillRect/>
          </a:stretch>
        </p:blipFill>
        <p:spPr bwMode="auto">
          <a:xfrm>
            <a:off x="209005" y="1218325"/>
            <a:ext cx="3239589" cy="3379799"/>
          </a:xfrm>
          <a:prstGeom prst="ellipse">
            <a:avLst/>
          </a:prstGeom>
          <a:ln>
            <a:noFill/>
          </a:ln>
          <a:effectLst>
            <a:softEdge rad="112500"/>
          </a:effectLst>
        </p:spPr>
      </p:pic>
      <p:sp>
        <p:nvSpPr>
          <p:cNvPr id="18" name="圓角矩形 17"/>
          <p:cNvSpPr/>
          <p:nvPr/>
        </p:nvSpPr>
        <p:spPr>
          <a:xfrm>
            <a:off x="759261" y="4809207"/>
            <a:ext cx="2118982" cy="5192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400" b="1" dirty="0" smtClean="0">
                <a:solidFill>
                  <a:schemeClr val="bg1"/>
                </a:solidFill>
                <a:latin typeface="微軟正黑體"/>
                <a:ea typeface="微軟正黑體"/>
                <a:cs typeface="微軟正黑體"/>
              </a:rPr>
              <a:t>實際工廠示意圖</a:t>
            </a:r>
            <a:endParaRPr kumimoji="1" lang="en-US" altLang="zh-TW" sz="1400" b="1" dirty="0" smtClean="0">
              <a:solidFill>
                <a:schemeClr val="bg1"/>
              </a:solidFill>
              <a:latin typeface="微軟正黑體"/>
              <a:ea typeface="微軟正黑體"/>
              <a:cs typeface="微軟正黑體"/>
            </a:endParaRPr>
          </a:p>
        </p:txBody>
      </p:sp>
      <p:cxnSp>
        <p:nvCxnSpPr>
          <p:cNvPr id="19" name="肘形接點 18"/>
          <p:cNvCxnSpPr/>
          <p:nvPr/>
        </p:nvCxnSpPr>
        <p:spPr>
          <a:xfrm flipV="1">
            <a:off x="2756263" y="1619794"/>
            <a:ext cx="1645920" cy="666206"/>
          </a:xfrm>
          <a:prstGeom prst="bentConnector3">
            <a:avLst>
              <a:gd name="adj1" fmla="val 50000"/>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4963886" y="2913017"/>
            <a:ext cx="0" cy="121484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a:off x="7498080" y="2873829"/>
            <a:ext cx="0" cy="118872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2" name="弧形接點 21"/>
          <p:cNvCxnSpPr/>
          <p:nvPr/>
        </p:nvCxnSpPr>
        <p:spPr>
          <a:xfrm>
            <a:off x="8059783" y="1871831"/>
            <a:ext cx="1554480" cy="1449978"/>
          </a:xfrm>
          <a:prstGeom prst="curvedConnector3">
            <a:avLst>
              <a:gd name="adj1" fmla="val 50000"/>
            </a:avLst>
          </a:prstGeom>
          <a:ln w="508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190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0" y="-365761"/>
            <a:ext cx="12192000" cy="1423851"/>
          </a:xfrm>
        </p:spPr>
        <p:txBody>
          <a:bodyPr>
            <a:normAutofit/>
          </a:bodyPr>
          <a:lstStyle/>
          <a:p>
            <a:pPr algn="ctr"/>
            <a:r>
              <a:rPr lang="zh-TW" altLang="en-US" sz="4800" dirty="0" smtClean="0">
                <a:latin typeface="標楷體" pitchFamily="65" charset="-120"/>
                <a:ea typeface="標楷體" pitchFamily="65" charset="-120"/>
              </a:rPr>
              <a:t>工作區域展示圖</a:t>
            </a:r>
            <a:endParaRPr lang="zh-TW" altLang="en-US" sz="4800" dirty="0">
              <a:latin typeface="標楷體" pitchFamily="65" charset="-120"/>
              <a:ea typeface="標楷體" pitchFamily="65" charset="-120"/>
            </a:endParaRPr>
          </a:p>
        </p:txBody>
      </p:sp>
      <p:pic>
        <p:nvPicPr>
          <p:cNvPr id="5" name="Picture 2" descr="C:\Users\boyo\Desktop\IMAG0536.jpg"/>
          <p:cNvPicPr>
            <a:picLocks noChangeAspect="1" noChangeArrowheads="1"/>
          </p:cNvPicPr>
          <p:nvPr/>
        </p:nvPicPr>
        <p:blipFill>
          <a:blip r:embed="rId2" cstate="print"/>
          <a:srcRect/>
          <a:stretch>
            <a:fillRect/>
          </a:stretch>
        </p:blipFill>
        <p:spPr bwMode="auto">
          <a:xfrm>
            <a:off x="133363" y="1742586"/>
            <a:ext cx="7197634" cy="4568111"/>
          </a:xfrm>
          <a:prstGeom prst="rect">
            <a:avLst/>
          </a:prstGeom>
          <a:noFill/>
        </p:spPr>
      </p:pic>
      <p:sp>
        <p:nvSpPr>
          <p:cNvPr id="6" name="文字方塊 5"/>
          <p:cNvSpPr txBox="1"/>
          <p:nvPr/>
        </p:nvSpPr>
        <p:spPr>
          <a:xfrm>
            <a:off x="7641771" y="1972490"/>
            <a:ext cx="4550229" cy="2092881"/>
          </a:xfrm>
          <a:prstGeom prst="rect">
            <a:avLst/>
          </a:prstGeom>
          <a:noFill/>
        </p:spPr>
        <p:txBody>
          <a:bodyPr wrap="square" rtlCol="0">
            <a:spAutoFit/>
          </a:bodyPr>
          <a:lstStyle/>
          <a:p>
            <a:pPr>
              <a:lnSpc>
                <a:spcPct val="130000"/>
              </a:lnSpc>
            </a:pPr>
            <a:r>
              <a:rPr lang="zh-TW" altLang="en-US" sz="2000" dirty="0" smtClean="0">
                <a:latin typeface="標楷體" pitchFamily="65" charset="-120"/>
                <a:ea typeface="標楷體" pitchFamily="65" charset="-120"/>
              </a:rPr>
              <a:t>   左</a:t>
            </a:r>
            <a:r>
              <a:rPr lang="zh-TW" altLang="en-US" sz="2000" dirty="0" smtClean="0">
                <a:latin typeface="標楷體" pitchFamily="65" charset="-120"/>
                <a:ea typeface="標楷體" pitchFamily="65" charset="-120"/>
              </a:rPr>
              <a:t>圖為智慧機上盒所使用到的各種感測元件，為了方便各位能夠清楚知道我們是使用何種感測器以及看到其運作方式，我們將智慧機上盒設計成方便他人觀看的樣子進行呈現。</a:t>
            </a:r>
          </a:p>
        </p:txBody>
      </p:sp>
    </p:spTree>
    <p:extLst>
      <p:ext uri="{BB962C8B-B14F-4D97-AF65-F5344CB8AC3E}">
        <p14:creationId xmlns:p14="http://schemas.microsoft.com/office/powerpoint/2010/main" val="3381801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830048" y="-78377"/>
            <a:ext cx="10543953" cy="1197226"/>
          </a:xfrm>
        </p:spPr>
        <p:txBody>
          <a:bodyPr>
            <a:normAutofit/>
          </a:bodyPr>
          <a:lstStyle/>
          <a:p>
            <a:pPr algn="ctr"/>
            <a:r>
              <a:rPr lang="zh-TW" altLang="en-US" sz="4800" dirty="0" smtClean="0">
                <a:latin typeface="標楷體" pitchFamily="65" charset="-120"/>
                <a:ea typeface="標楷體" pitchFamily="65" charset="-120"/>
              </a:rPr>
              <a:t>實體展示</a:t>
            </a:r>
            <a:r>
              <a:rPr lang="zh-TW" altLang="en-US" sz="4800" dirty="0">
                <a:latin typeface="標楷體" pitchFamily="65" charset="-120"/>
                <a:ea typeface="標楷體" pitchFamily="65" charset="-120"/>
              </a:rPr>
              <a:t>圖</a:t>
            </a:r>
          </a:p>
        </p:txBody>
      </p:sp>
      <p:pic>
        <p:nvPicPr>
          <p:cNvPr id="5" name="Picture 2" descr="C:\Users\boyo\Desktop\61880.jpg"/>
          <p:cNvPicPr>
            <a:picLocks noChangeAspect="1" noChangeArrowheads="1"/>
          </p:cNvPicPr>
          <p:nvPr/>
        </p:nvPicPr>
        <p:blipFill>
          <a:blip r:embed="rId2" cstate="print"/>
          <a:srcRect/>
          <a:stretch>
            <a:fillRect/>
          </a:stretch>
        </p:blipFill>
        <p:spPr bwMode="auto">
          <a:xfrm>
            <a:off x="2898132" y="1363398"/>
            <a:ext cx="6152604" cy="5277394"/>
          </a:xfrm>
          <a:prstGeom prst="rect">
            <a:avLst/>
          </a:prstGeom>
          <a:noFill/>
        </p:spPr>
      </p:pic>
    </p:spTree>
    <p:extLst>
      <p:ext uri="{BB962C8B-B14F-4D97-AF65-F5344CB8AC3E}">
        <p14:creationId xmlns:p14="http://schemas.microsoft.com/office/powerpoint/2010/main" val="2845936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0" y="-222070"/>
            <a:ext cx="12192000" cy="1240971"/>
          </a:xfrm>
        </p:spPr>
        <p:txBody>
          <a:bodyPr>
            <a:normAutofit/>
          </a:bodyPr>
          <a:lstStyle/>
          <a:p>
            <a:pPr algn="ctr"/>
            <a:r>
              <a:rPr lang="zh-TW" altLang="en-US" sz="4400" dirty="0" smtClean="0">
                <a:latin typeface="標楷體" pitchFamily="65" charset="-120"/>
                <a:ea typeface="標楷體" pitchFamily="65" charset="-120"/>
              </a:rPr>
              <a:t>管理者介面示意圖</a:t>
            </a:r>
            <a:endParaRPr lang="zh-TW" altLang="en-US" sz="4400" dirty="0">
              <a:latin typeface="標楷體" pitchFamily="65" charset="-120"/>
              <a:ea typeface="標楷體" pitchFamily="65" charset="-120"/>
            </a:endParaRPr>
          </a:p>
        </p:txBody>
      </p:sp>
      <p:pic>
        <p:nvPicPr>
          <p:cNvPr id="5" name="Picture 2" descr="C:\Users\boyo\Desktop\未命名.png"/>
          <p:cNvPicPr>
            <a:picLocks noChangeAspect="1" noChangeArrowheads="1"/>
          </p:cNvPicPr>
          <p:nvPr/>
        </p:nvPicPr>
        <p:blipFill>
          <a:blip r:embed="rId2" cstate="print"/>
          <a:srcRect/>
          <a:stretch>
            <a:fillRect/>
          </a:stretch>
        </p:blipFill>
        <p:spPr bwMode="auto">
          <a:xfrm>
            <a:off x="-1" y="963075"/>
            <a:ext cx="12192001" cy="5280971"/>
          </a:xfrm>
          <a:prstGeom prst="rect">
            <a:avLst/>
          </a:prstGeom>
          <a:noFill/>
        </p:spPr>
      </p:pic>
    </p:spTree>
    <p:extLst>
      <p:ext uri="{BB962C8B-B14F-4D97-AF65-F5344CB8AC3E}">
        <p14:creationId xmlns:p14="http://schemas.microsoft.com/office/powerpoint/2010/main" val="2014973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449" y="1796201"/>
            <a:ext cx="5991333" cy="414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046" y="1854053"/>
            <a:ext cx="5562437" cy="3908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文字方塊 18"/>
          <p:cNvSpPr txBox="1"/>
          <p:nvPr/>
        </p:nvSpPr>
        <p:spPr>
          <a:xfrm>
            <a:off x="2530548" y="50853"/>
            <a:ext cx="7378996" cy="1052596"/>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lnSpc>
                <a:spcPct val="130000"/>
              </a:lnSpc>
            </a:pPr>
            <a:r>
              <a:rPr lang="zh-TW" altLang="en-US" sz="4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anose="020B0604020202020204" pitchFamily="34" charset="0"/>
                <a:ea typeface="微软雅黑" panose="020B0503020204020204" pitchFamily="34" charset="-122"/>
              </a:rPr>
              <a:t>主控台畫面</a:t>
            </a:r>
            <a:endParaRPr lang="zh-TW" altLang="en-US" sz="4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813827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321" y="1302340"/>
            <a:ext cx="3262312"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814" y="2092841"/>
            <a:ext cx="298132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1119" y="1303817"/>
            <a:ext cx="3614738"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1017" y="2168120"/>
            <a:ext cx="5602288" cy="394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字方塊 4"/>
          <p:cNvSpPr txBox="1"/>
          <p:nvPr/>
        </p:nvSpPr>
        <p:spPr>
          <a:xfrm>
            <a:off x="4082902" y="170120"/>
            <a:ext cx="3296093" cy="972574"/>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30000"/>
              </a:lnSpc>
            </a:pPr>
            <a:r>
              <a:rPr lang="zh-TW" altLang="en-US" sz="4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panose="020B0604020202020204" pitchFamily="34" charset="0"/>
                <a:ea typeface="微软雅黑" panose="020B0503020204020204" pitchFamily="34" charset="-122"/>
              </a:rPr>
              <a:t>手機畫面</a:t>
            </a:r>
          </a:p>
        </p:txBody>
      </p:sp>
    </p:spTree>
    <p:extLst>
      <p:ext uri="{BB962C8B-B14F-4D97-AF65-F5344CB8AC3E}">
        <p14:creationId xmlns:p14="http://schemas.microsoft.com/office/powerpoint/2010/main" val="463550343"/>
      </p:ext>
    </p:extLst>
  </p:cSld>
  <p:clrMapOvr>
    <a:masterClrMapping/>
  </p:clrMapOvr>
</p:sld>
</file>

<file path=ppt/theme/theme1.xml><?xml version="1.0" encoding="utf-8"?>
<a:theme xmlns:a="http://schemas.openxmlformats.org/drawingml/2006/main" name="A000120140530A99PPBG">
  <a:themeElements>
    <a:clrScheme name="自定义 701">
      <a:dk1>
        <a:srgbClr val="5F5F5F"/>
      </a:dk1>
      <a:lt1>
        <a:srgbClr val="FFFFFF"/>
      </a:lt1>
      <a:dk2>
        <a:srgbClr val="5F5F5F"/>
      </a:dk2>
      <a:lt2>
        <a:srgbClr val="FFFFFF"/>
      </a:lt2>
      <a:accent1>
        <a:srgbClr val="1198EB"/>
      </a:accent1>
      <a:accent2>
        <a:srgbClr val="628EE3"/>
      </a:accent2>
      <a:accent3>
        <a:srgbClr val="2BC3B5"/>
      </a:accent3>
      <a:accent4>
        <a:srgbClr val="92D050"/>
      </a:accent4>
      <a:accent5>
        <a:srgbClr val="FFC000"/>
      </a:accent5>
      <a:accent6>
        <a:srgbClr val="C00000"/>
      </a:accent6>
      <a:hlink>
        <a:srgbClr val="00B0F0"/>
      </a:hlink>
      <a:folHlink>
        <a:srgbClr val="AFB2B4"/>
      </a:folHlink>
    </a:clrScheme>
    <a:fontScheme name="自定义 2">
      <a:majorFont>
        <a:latin typeface="Baskerville Old Face"/>
        <a:ea typeface="微软雅黑"/>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A000120150822A03KPBG</Template>
  <TotalTime>101</TotalTime>
  <Words>433</Words>
  <Application>Microsoft Office PowerPoint</Application>
  <PresentationFormat>自訂</PresentationFormat>
  <Paragraphs>32</Paragraphs>
  <Slides>13</Slides>
  <Notes>0</Notes>
  <HiddenSlides>0</HiddenSlides>
  <MMClips>0</MMClips>
  <ScaleCrop>false</ScaleCrop>
  <HeadingPairs>
    <vt:vector size="4" baseType="variant">
      <vt:variant>
        <vt:lpstr>佈景主題</vt:lpstr>
      </vt:variant>
      <vt:variant>
        <vt:i4>1</vt:i4>
      </vt:variant>
      <vt:variant>
        <vt:lpstr>投影片標題</vt:lpstr>
      </vt:variant>
      <vt:variant>
        <vt:i4>13</vt:i4>
      </vt:variant>
    </vt:vector>
  </HeadingPairs>
  <TitlesOfParts>
    <vt:vector size="14" baseType="lpstr">
      <vt:lpstr>A000120140530A99PPBG</vt:lpstr>
      <vt:lpstr>智慧科技跨領域應用創意競賽 智慧工廠機台監控</vt:lpstr>
      <vt:lpstr>前言</vt:lpstr>
      <vt:lpstr>智慧機上盒運用</vt:lpstr>
      <vt:lpstr>PowerPoint 簡報</vt:lpstr>
      <vt:lpstr>工作區域展示圖</vt:lpstr>
      <vt:lpstr>實體展示圖</vt:lpstr>
      <vt:lpstr>管理者介面示意圖</vt:lpstr>
      <vt:lpstr>PowerPoint 簡報</vt:lpstr>
      <vt:lpstr>PowerPoint 簡報</vt:lpstr>
      <vt:lpstr>PowerPoint 簡報</vt:lpstr>
      <vt:lpstr>模擬數據分析</vt:lpstr>
      <vt:lpstr>製作過程示意圖</vt:lpstr>
      <vt:lpstr>實際操作示意圖</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单击此处添加您的标题文字</dc:title>
  <dc:creator>Administrator</dc:creator>
  <cp:lastModifiedBy>Boss_Luo</cp:lastModifiedBy>
  <cp:revision>12</cp:revision>
  <dcterms:created xsi:type="dcterms:W3CDTF">2015-12-15T16:07:07Z</dcterms:created>
  <dcterms:modified xsi:type="dcterms:W3CDTF">2019-05-06T14:16:15Z</dcterms:modified>
</cp:coreProperties>
</file>